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7" r:id="rId3"/>
    <p:sldId id="258" r:id="rId4"/>
    <p:sldId id="277" r:id="rId5"/>
    <p:sldId id="293" r:id="rId6"/>
    <p:sldId id="294" r:id="rId7"/>
    <p:sldId id="295" r:id="rId8"/>
    <p:sldId id="296" r:id="rId9"/>
    <p:sldId id="298" r:id="rId10"/>
    <p:sldId id="301" r:id="rId11"/>
    <p:sldId id="299" r:id="rId12"/>
    <p:sldId id="300" r:id="rId13"/>
    <p:sldId id="259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8CF7A-39AA-4331-93ED-09769C93D98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B1605F84-4E7C-444C-9428-C5C65D799E7B}">
      <dgm:prSet phldrT="[Tekst]"/>
      <dgm:spPr/>
      <dgm:t>
        <a:bodyPr/>
        <a:lstStyle/>
        <a:p>
          <a:r>
            <a:rPr lang="et-EE" dirty="0" err="1"/>
            <a:t>Coordinator</a:t>
          </a:r>
          <a:r>
            <a:rPr lang="et-EE" dirty="0"/>
            <a:t> </a:t>
          </a:r>
          <a:r>
            <a:rPr lang="et-EE" dirty="0" err="1"/>
            <a:t>from</a:t>
          </a:r>
          <a:r>
            <a:rPr lang="et-EE" dirty="0"/>
            <a:t> a Widening </a:t>
          </a:r>
          <a:r>
            <a:rPr lang="et-EE" dirty="0" err="1"/>
            <a:t>country</a:t>
          </a:r>
          <a:endParaRPr lang="et-EE" dirty="0"/>
        </a:p>
      </dgm:t>
    </dgm:pt>
    <dgm:pt modelId="{BE4F0B28-0D1C-49A2-A255-1D926474D315}" type="parTrans" cxnId="{0018517E-0157-4246-A9BE-38F72AFACA98}">
      <dgm:prSet/>
      <dgm:spPr/>
      <dgm:t>
        <a:bodyPr/>
        <a:lstStyle/>
        <a:p>
          <a:endParaRPr lang="et-EE"/>
        </a:p>
      </dgm:t>
    </dgm:pt>
    <dgm:pt modelId="{54FF41DD-6F3A-44FD-96BE-2AD0F4928040}" type="sibTrans" cxnId="{0018517E-0157-4246-A9BE-38F72AFACA98}">
      <dgm:prSet/>
      <dgm:spPr/>
      <dgm:t>
        <a:bodyPr/>
        <a:lstStyle/>
        <a:p>
          <a:endParaRPr lang="et-EE"/>
        </a:p>
      </dgm:t>
    </dgm:pt>
    <dgm:pt modelId="{76A0DB2C-AED5-45FB-A7DF-8D1FF704BB28}">
      <dgm:prSet phldrT="[Tekst]"/>
      <dgm:spPr/>
      <dgm:t>
        <a:bodyPr/>
        <a:lstStyle/>
        <a:p>
          <a:r>
            <a:rPr lang="et-EE" dirty="0" err="1"/>
            <a:t>Advanced</a:t>
          </a:r>
          <a:r>
            <a:rPr lang="et-EE" dirty="0"/>
            <a:t> partner 2</a:t>
          </a:r>
        </a:p>
      </dgm:t>
    </dgm:pt>
    <dgm:pt modelId="{D37DAD6F-6C95-4031-A7EE-D9F94B7EBE70}" type="parTrans" cxnId="{AE39867F-CD9F-444E-97C2-6ADBF308717E}">
      <dgm:prSet/>
      <dgm:spPr/>
      <dgm:t>
        <a:bodyPr/>
        <a:lstStyle/>
        <a:p>
          <a:endParaRPr lang="et-EE"/>
        </a:p>
      </dgm:t>
    </dgm:pt>
    <dgm:pt modelId="{6280533F-7D52-4F89-AF08-E102EA918873}" type="sibTrans" cxnId="{AE39867F-CD9F-444E-97C2-6ADBF308717E}">
      <dgm:prSet/>
      <dgm:spPr/>
      <dgm:t>
        <a:bodyPr/>
        <a:lstStyle/>
        <a:p>
          <a:endParaRPr lang="et-EE"/>
        </a:p>
      </dgm:t>
    </dgm:pt>
    <dgm:pt modelId="{91E22153-0801-4F27-9518-FB78E77272D0}">
      <dgm:prSet phldrT="[Teks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t-EE" dirty="0" err="1"/>
            <a:t>Advanced</a:t>
          </a:r>
          <a:r>
            <a:rPr lang="et-EE" dirty="0"/>
            <a:t> </a:t>
          </a:r>
          <a:r>
            <a:rPr lang="et-EE" dirty="0" err="1"/>
            <a:t>partners</a:t>
          </a:r>
          <a:r>
            <a:rPr lang="et-EE" dirty="0"/>
            <a:t> 3..4..5</a:t>
          </a:r>
        </a:p>
      </dgm:t>
    </dgm:pt>
    <dgm:pt modelId="{2B2F83CE-540C-4F99-8FFE-4007E41051FF}" type="parTrans" cxnId="{0801E14C-C085-4EB4-9091-B88DD1D68C5C}">
      <dgm:prSet/>
      <dgm:spPr/>
      <dgm:t>
        <a:bodyPr/>
        <a:lstStyle/>
        <a:p>
          <a:endParaRPr lang="et-EE"/>
        </a:p>
      </dgm:t>
    </dgm:pt>
    <dgm:pt modelId="{0A1405FB-DDA7-4590-966E-A678E62C1FD0}" type="sibTrans" cxnId="{0801E14C-C085-4EB4-9091-B88DD1D68C5C}">
      <dgm:prSet/>
      <dgm:spPr>
        <a:noFill/>
      </dgm:spPr>
      <dgm:t>
        <a:bodyPr/>
        <a:lstStyle/>
        <a:p>
          <a:endParaRPr lang="et-EE"/>
        </a:p>
      </dgm:t>
    </dgm:pt>
    <dgm:pt modelId="{652108F6-BC74-43C9-9AED-37E6C478EB4C}">
      <dgm:prSet phldrT="[Tekst]"/>
      <dgm:spPr/>
      <dgm:t>
        <a:bodyPr/>
        <a:lstStyle/>
        <a:p>
          <a:r>
            <a:rPr lang="et-EE" dirty="0" err="1"/>
            <a:t>Advanced</a:t>
          </a:r>
          <a:r>
            <a:rPr lang="et-EE" dirty="0"/>
            <a:t> partner 1</a:t>
          </a:r>
        </a:p>
      </dgm:t>
    </dgm:pt>
    <dgm:pt modelId="{E002E595-D33F-4657-9481-FFFE11B016A2}" type="parTrans" cxnId="{410AD36E-88DA-4590-B87E-D5BF21E5139A}">
      <dgm:prSet/>
      <dgm:spPr/>
      <dgm:t>
        <a:bodyPr/>
        <a:lstStyle/>
        <a:p>
          <a:endParaRPr lang="et-EE"/>
        </a:p>
      </dgm:t>
    </dgm:pt>
    <dgm:pt modelId="{A8D2B114-0C10-47EF-B542-F93FAFE8A516}" type="sibTrans" cxnId="{410AD36E-88DA-4590-B87E-D5BF21E5139A}">
      <dgm:prSet/>
      <dgm:spPr/>
      <dgm:t>
        <a:bodyPr/>
        <a:lstStyle/>
        <a:p>
          <a:endParaRPr lang="et-EE"/>
        </a:p>
      </dgm:t>
    </dgm:pt>
    <dgm:pt modelId="{DC20E60A-5668-4AB7-B4F8-A09B7CA6B62C}" type="pres">
      <dgm:prSet presAssocID="{8258CF7A-39AA-4331-93ED-09769C93D986}" presName="Name0" presStyleCnt="0">
        <dgm:presLayoutVars>
          <dgm:dir/>
          <dgm:resizeHandles val="exact"/>
        </dgm:presLayoutVars>
      </dgm:prSet>
      <dgm:spPr/>
    </dgm:pt>
    <dgm:pt modelId="{54EDCE76-C94F-44AE-972A-71965B61EE88}" type="pres">
      <dgm:prSet presAssocID="{B1605F84-4E7C-444C-9428-C5C65D799E7B}" presName="node" presStyleLbl="node1" presStyleIdx="0" presStyleCnt="4" custScaleX="173243">
        <dgm:presLayoutVars>
          <dgm:bulletEnabled val="1"/>
        </dgm:presLayoutVars>
      </dgm:prSet>
      <dgm:spPr/>
    </dgm:pt>
    <dgm:pt modelId="{ADB84B3D-47C5-47D2-A9ED-DB4094AD8FD9}" type="pres">
      <dgm:prSet presAssocID="{54FF41DD-6F3A-44FD-96BE-2AD0F4928040}" presName="sibTrans" presStyleLbl="sibTrans2D1" presStyleIdx="0" presStyleCnt="4"/>
      <dgm:spPr/>
    </dgm:pt>
    <dgm:pt modelId="{0BFEF907-61B8-4659-AD87-71B7B1F2513C}" type="pres">
      <dgm:prSet presAssocID="{54FF41DD-6F3A-44FD-96BE-2AD0F4928040}" presName="connectorText" presStyleLbl="sibTrans2D1" presStyleIdx="0" presStyleCnt="4"/>
      <dgm:spPr/>
    </dgm:pt>
    <dgm:pt modelId="{6177533E-FBE1-4B3F-A9C3-F1243ED536CF}" type="pres">
      <dgm:prSet presAssocID="{76A0DB2C-AED5-45FB-A7DF-8D1FF704BB28}" presName="node" presStyleLbl="node1" presStyleIdx="1" presStyleCnt="4">
        <dgm:presLayoutVars>
          <dgm:bulletEnabled val="1"/>
        </dgm:presLayoutVars>
      </dgm:prSet>
      <dgm:spPr/>
    </dgm:pt>
    <dgm:pt modelId="{9D2D9328-B983-4BA2-B90F-12888DE4AF23}" type="pres">
      <dgm:prSet presAssocID="{6280533F-7D52-4F89-AF08-E102EA918873}" presName="sibTrans" presStyleLbl="sibTrans2D1" presStyleIdx="1" presStyleCnt="4" custAng="18900000" custScaleX="244214" custLinFactY="-100000" custLinFactNeighborX="-93541" custLinFactNeighborY="-144241"/>
      <dgm:spPr/>
    </dgm:pt>
    <dgm:pt modelId="{9C161EBF-D77C-4555-9794-55F21DD02912}" type="pres">
      <dgm:prSet presAssocID="{6280533F-7D52-4F89-AF08-E102EA918873}" presName="connectorText" presStyleLbl="sibTrans2D1" presStyleIdx="1" presStyleCnt="4"/>
      <dgm:spPr/>
    </dgm:pt>
    <dgm:pt modelId="{26782286-1ADD-4C27-A78D-7B66B7CFD250}" type="pres">
      <dgm:prSet presAssocID="{91E22153-0801-4F27-9518-FB78E77272D0}" presName="node" presStyleLbl="node1" presStyleIdx="2" presStyleCnt="4" custScaleX="106754">
        <dgm:presLayoutVars>
          <dgm:bulletEnabled val="1"/>
        </dgm:presLayoutVars>
      </dgm:prSet>
      <dgm:spPr/>
    </dgm:pt>
    <dgm:pt modelId="{8E00CF3C-0070-4623-8981-C67F9F7C90D6}" type="pres">
      <dgm:prSet presAssocID="{0A1405FB-DDA7-4590-966E-A678E62C1FD0}" presName="sibTrans" presStyleLbl="sibTrans2D1" presStyleIdx="2" presStyleCnt="4" custLinFactX="-241161" custLinFactY="200000" custLinFactNeighborX="-300000" custLinFactNeighborY="235811"/>
      <dgm:spPr/>
    </dgm:pt>
    <dgm:pt modelId="{BFF04F7F-83F4-4159-A574-D0C5D7047785}" type="pres">
      <dgm:prSet presAssocID="{0A1405FB-DDA7-4590-966E-A678E62C1FD0}" presName="connectorText" presStyleLbl="sibTrans2D1" presStyleIdx="2" presStyleCnt="4"/>
      <dgm:spPr/>
    </dgm:pt>
    <dgm:pt modelId="{0BDCBEEB-D5A1-4E2C-AE50-92C29E20CB04}" type="pres">
      <dgm:prSet presAssocID="{652108F6-BC74-43C9-9AED-37E6C478EB4C}" presName="node" presStyleLbl="node1" presStyleIdx="3" presStyleCnt="4">
        <dgm:presLayoutVars>
          <dgm:bulletEnabled val="1"/>
        </dgm:presLayoutVars>
      </dgm:prSet>
      <dgm:spPr/>
    </dgm:pt>
    <dgm:pt modelId="{40B17FB8-420E-4838-882F-FB8ACDB5206A}" type="pres">
      <dgm:prSet presAssocID="{A8D2B114-0C10-47EF-B542-F93FAFE8A516}" presName="sibTrans" presStyleLbl="sibTrans2D1" presStyleIdx="3" presStyleCnt="4"/>
      <dgm:spPr/>
    </dgm:pt>
    <dgm:pt modelId="{E51A5775-9CF5-42FB-B6D1-3E8C0D8E09E2}" type="pres">
      <dgm:prSet presAssocID="{A8D2B114-0C10-47EF-B542-F93FAFE8A516}" presName="connectorText" presStyleLbl="sibTrans2D1" presStyleIdx="3" presStyleCnt="4"/>
      <dgm:spPr/>
    </dgm:pt>
  </dgm:ptLst>
  <dgm:cxnLst>
    <dgm:cxn modelId="{42AEE501-F3CA-4796-B37E-366F2F573B7E}" type="presOf" srcId="{652108F6-BC74-43C9-9AED-37E6C478EB4C}" destId="{0BDCBEEB-D5A1-4E2C-AE50-92C29E20CB04}" srcOrd="0" destOrd="0" presId="urn:microsoft.com/office/officeart/2005/8/layout/cycle7"/>
    <dgm:cxn modelId="{D9C4F021-6013-4CC6-8182-1BC007E2185B}" type="presOf" srcId="{54FF41DD-6F3A-44FD-96BE-2AD0F4928040}" destId="{0BFEF907-61B8-4659-AD87-71B7B1F2513C}" srcOrd="1" destOrd="0" presId="urn:microsoft.com/office/officeart/2005/8/layout/cycle7"/>
    <dgm:cxn modelId="{5ABA9F2F-FFAF-4C45-A6C3-B8435A4DEA10}" type="presOf" srcId="{76A0DB2C-AED5-45FB-A7DF-8D1FF704BB28}" destId="{6177533E-FBE1-4B3F-A9C3-F1243ED536CF}" srcOrd="0" destOrd="0" presId="urn:microsoft.com/office/officeart/2005/8/layout/cycle7"/>
    <dgm:cxn modelId="{5B2CE041-3EC7-466A-95B8-30B79AF9D208}" type="presOf" srcId="{A8D2B114-0C10-47EF-B542-F93FAFE8A516}" destId="{E51A5775-9CF5-42FB-B6D1-3E8C0D8E09E2}" srcOrd="1" destOrd="0" presId="urn:microsoft.com/office/officeart/2005/8/layout/cycle7"/>
    <dgm:cxn modelId="{0801E14C-C085-4EB4-9091-B88DD1D68C5C}" srcId="{8258CF7A-39AA-4331-93ED-09769C93D986}" destId="{91E22153-0801-4F27-9518-FB78E77272D0}" srcOrd="2" destOrd="0" parTransId="{2B2F83CE-540C-4F99-8FFE-4007E41051FF}" sibTransId="{0A1405FB-DDA7-4590-966E-A678E62C1FD0}"/>
    <dgm:cxn modelId="{F7D3AC6E-F652-4B1A-B3D8-11A16EC98ABC}" type="presOf" srcId="{A8D2B114-0C10-47EF-B542-F93FAFE8A516}" destId="{40B17FB8-420E-4838-882F-FB8ACDB5206A}" srcOrd="0" destOrd="0" presId="urn:microsoft.com/office/officeart/2005/8/layout/cycle7"/>
    <dgm:cxn modelId="{410AD36E-88DA-4590-B87E-D5BF21E5139A}" srcId="{8258CF7A-39AA-4331-93ED-09769C93D986}" destId="{652108F6-BC74-43C9-9AED-37E6C478EB4C}" srcOrd="3" destOrd="0" parTransId="{E002E595-D33F-4657-9481-FFFE11B016A2}" sibTransId="{A8D2B114-0C10-47EF-B542-F93FAFE8A516}"/>
    <dgm:cxn modelId="{B0602B56-011F-46F1-B31E-A9F02F646E91}" type="presOf" srcId="{54FF41DD-6F3A-44FD-96BE-2AD0F4928040}" destId="{ADB84B3D-47C5-47D2-A9ED-DB4094AD8FD9}" srcOrd="0" destOrd="0" presId="urn:microsoft.com/office/officeart/2005/8/layout/cycle7"/>
    <dgm:cxn modelId="{0018517E-0157-4246-A9BE-38F72AFACA98}" srcId="{8258CF7A-39AA-4331-93ED-09769C93D986}" destId="{B1605F84-4E7C-444C-9428-C5C65D799E7B}" srcOrd="0" destOrd="0" parTransId="{BE4F0B28-0D1C-49A2-A255-1D926474D315}" sibTransId="{54FF41DD-6F3A-44FD-96BE-2AD0F4928040}"/>
    <dgm:cxn modelId="{AE39867F-CD9F-444E-97C2-6ADBF308717E}" srcId="{8258CF7A-39AA-4331-93ED-09769C93D986}" destId="{76A0DB2C-AED5-45FB-A7DF-8D1FF704BB28}" srcOrd="1" destOrd="0" parTransId="{D37DAD6F-6C95-4031-A7EE-D9F94B7EBE70}" sibTransId="{6280533F-7D52-4F89-AF08-E102EA918873}"/>
    <dgm:cxn modelId="{CA617791-A2EB-4DF4-A98F-79199DC8CACC}" type="presOf" srcId="{91E22153-0801-4F27-9518-FB78E77272D0}" destId="{26782286-1ADD-4C27-A78D-7B66B7CFD250}" srcOrd="0" destOrd="0" presId="urn:microsoft.com/office/officeart/2005/8/layout/cycle7"/>
    <dgm:cxn modelId="{87F9C492-4DA4-4058-86C4-9D93DA818BB4}" type="presOf" srcId="{6280533F-7D52-4F89-AF08-E102EA918873}" destId="{9D2D9328-B983-4BA2-B90F-12888DE4AF23}" srcOrd="0" destOrd="0" presId="urn:microsoft.com/office/officeart/2005/8/layout/cycle7"/>
    <dgm:cxn modelId="{7FAB58A3-9169-4B85-AAE2-B3F1194A6812}" type="presOf" srcId="{B1605F84-4E7C-444C-9428-C5C65D799E7B}" destId="{54EDCE76-C94F-44AE-972A-71965B61EE88}" srcOrd="0" destOrd="0" presId="urn:microsoft.com/office/officeart/2005/8/layout/cycle7"/>
    <dgm:cxn modelId="{AA481DAA-1988-4F4B-B815-B828B9A48A3D}" type="presOf" srcId="{8258CF7A-39AA-4331-93ED-09769C93D986}" destId="{DC20E60A-5668-4AB7-B4F8-A09B7CA6B62C}" srcOrd="0" destOrd="0" presId="urn:microsoft.com/office/officeart/2005/8/layout/cycle7"/>
    <dgm:cxn modelId="{444F7DC9-AAE8-4448-BA2A-32A570A49686}" type="presOf" srcId="{0A1405FB-DDA7-4590-966E-A678E62C1FD0}" destId="{BFF04F7F-83F4-4159-A574-D0C5D7047785}" srcOrd="1" destOrd="0" presId="urn:microsoft.com/office/officeart/2005/8/layout/cycle7"/>
    <dgm:cxn modelId="{797D83C9-EE87-4A0D-BDBC-64CE784A5131}" type="presOf" srcId="{6280533F-7D52-4F89-AF08-E102EA918873}" destId="{9C161EBF-D77C-4555-9794-55F21DD02912}" srcOrd="1" destOrd="0" presId="urn:microsoft.com/office/officeart/2005/8/layout/cycle7"/>
    <dgm:cxn modelId="{E2E10FCF-C82C-4332-A197-1496885E6069}" type="presOf" srcId="{0A1405FB-DDA7-4590-966E-A678E62C1FD0}" destId="{8E00CF3C-0070-4623-8981-C67F9F7C90D6}" srcOrd="0" destOrd="0" presId="urn:microsoft.com/office/officeart/2005/8/layout/cycle7"/>
    <dgm:cxn modelId="{75567B52-5109-4BF4-BCE8-0313C962404A}" type="presParOf" srcId="{DC20E60A-5668-4AB7-B4F8-A09B7CA6B62C}" destId="{54EDCE76-C94F-44AE-972A-71965B61EE88}" srcOrd="0" destOrd="0" presId="urn:microsoft.com/office/officeart/2005/8/layout/cycle7"/>
    <dgm:cxn modelId="{964EC995-5E2A-4924-B2A4-5E3119AB86F1}" type="presParOf" srcId="{DC20E60A-5668-4AB7-B4F8-A09B7CA6B62C}" destId="{ADB84B3D-47C5-47D2-A9ED-DB4094AD8FD9}" srcOrd="1" destOrd="0" presId="urn:microsoft.com/office/officeart/2005/8/layout/cycle7"/>
    <dgm:cxn modelId="{AAF0A774-74DD-4BBF-A7B2-E981A8A76CC1}" type="presParOf" srcId="{ADB84B3D-47C5-47D2-A9ED-DB4094AD8FD9}" destId="{0BFEF907-61B8-4659-AD87-71B7B1F2513C}" srcOrd="0" destOrd="0" presId="urn:microsoft.com/office/officeart/2005/8/layout/cycle7"/>
    <dgm:cxn modelId="{6DFA6461-FC98-4303-9B1F-4E64AE20EBE9}" type="presParOf" srcId="{DC20E60A-5668-4AB7-B4F8-A09B7CA6B62C}" destId="{6177533E-FBE1-4B3F-A9C3-F1243ED536CF}" srcOrd="2" destOrd="0" presId="urn:microsoft.com/office/officeart/2005/8/layout/cycle7"/>
    <dgm:cxn modelId="{7B935DDA-2846-4298-8B8D-32A0A061092A}" type="presParOf" srcId="{DC20E60A-5668-4AB7-B4F8-A09B7CA6B62C}" destId="{9D2D9328-B983-4BA2-B90F-12888DE4AF23}" srcOrd="3" destOrd="0" presId="urn:microsoft.com/office/officeart/2005/8/layout/cycle7"/>
    <dgm:cxn modelId="{93E5B7B0-2198-4D1A-AF93-CDD25FAEC830}" type="presParOf" srcId="{9D2D9328-B983-4BA2-B90F-12888DE4AF23}" destId="{9C161EBF-D77C-4555-9794-55F21DD02912}" srcOrd="0" destOrd="0" presId="urn:microsoft.com/office/officeart/2005/8/layout/cycle7"/>
    <dgm:cxn modelId="{B3FFED68-E9F0-40F0-B457-E1515B1BFF60}" type="presParOf" srcId="{DC20E60A-5668-4AB7-B4F8-A09B7CA6B62C}" destId="{26782286-1ADD-4C27-A78D-7B66B7CFD250}" srcOrd="4" destOrd="0" presId="urn:microsoft.com/office/officeart/2005/8/layout/cycle7"/>
    <dgm:cxn modelId="{EF9B79A3-8016-42B8-8167-7FB43A33860F}" type="presParOf" srcId="{DC20E60A-5668-4AB7-B4F8-A09B7CA6B62C}" destId="{8E00CF3C-0070-4623-8981-C67F9F7C90D6}" srcOrd="5" destOrd="0" presId="urn:microsoft.com/office/officeart/2005/8/layout/cycle7"/>
    <dgm:cxn modelId="{06F9895B-DE21-4E4F-8EEF-688938EE3FF8}" type="presParOf" srcId="{8E00CF3C-0070-4623-8981-C67F9F7C90D6}" destId="{BFF04F7F-83F4-4159-A574-D0C5D7047785}" srcOrd="0" destOrd="0" presId="urn:microsoft.com/office/officeart/2005/8/layout/cycle7"/>
    <dgm:cxn modelId="{A73CDFB7-C0CB-4ACE-BE52-FE47047F6DBD}" type="presParOf" srcId="{DC20E60A-5668-4AB7-B4F8-A09B7CA6B62C}" destId="{0BDCBEEB-D5A1-4E2C-AE50-92C29E20CB04}" srcOrd="6" destOrd="0" presId="urn:microsoft.com/office/officeart/2005/8/layout/cycle7"/>
    <dgm:cxn modelId="{2D2EC965-819E-4DC3-8A53-2162DDA0CC26}" type="presParOf" srcId="{DC20E60A-5668-4AB7-B4F8-A09B7CA6B62C}" destId="{40B17FB8-420E-4838-882F-FB8ACDB5206A}" srcOrd="7" destOrd="0" presId="urn:microsoft.com/office/officeart/2005/8/layout/cycle7"/>
    <dgm:cxn modelId="{29B4C122-19D5-4CAB-8940-AFBE2324B192}" type="presParOf" srcId="{40B17FB8-420E-4838-882F-FB8ACDB5206A}" destId="{E51A5775-9CF5-42FB-B6D1-3E8C0D8E09E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5A602-F527-4EBF-9A19-6D512C29B6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205FA7-D3B6-4482-AF98-1330EE4035A0}">
      <dgm:prSet/>
      <dgm:spPr/>
      <dgm:t>
        <a:bodyPr/>
        <a:lstStyle/>
        <a:p>
          <a:r>
            <a:rPr lang="et-EE"/>
            <a:t>Capacity building activities:</a:t>
          </a:r>
          <a:endParaRPr lang="en-US"/>
        </a:p>
      </dgm:t>
    </dgm:pt>
    <dgm:pt modelId="{2FF3D7C7-15D5-48A4-8829-F8B77E8930A1}" type="parTrans" cxnId="{83FACB1E-2E66-4B7D-9401-32EF360183F2}">
      <dgm:prSet/>
      <dgm:spPr/>
      <dgm:t>
        <a:bodyPr/>
        <a:lstStyle/>
        <a:p>
          <a:endParaRPr lang="en-US"/>
        </a:p>
      </dgm:t>
    </dgm:pt>
    <dgm:pt modelId="{E46DD303-347D-486D-8B10-75D1AFA0B0C3}" type="sibTrans" cxnId="{83FACB1E-2E66-4B7D-9401-32EF360183F2}">
      <dgm:prSet/>
      <dgm:spPr/>
      <dgm:t>
        <a:bodyPr/>
        <a:lstStyle/>
        <a:p>
          <a:endParaRPr lang="en-US"/>
        </a:p>
      </dgm:t>
    </dgm:pt>
    <dgm:pt modelId="{6FB04AF8-3F5A-4D94-BFCC-8F35F5F0A679}">
      <dgm:prSet/>
      <dgm:spPr/>
      <dgm:t>
        <a:bodyPr/>
        <a:lstStyle/>
        <a:p>
          <a:r>
            <a:rPr lang="et-EE"/>
            <a:t>S</a:t>
          </a:r>
          <a:r>
            <a:rPr lang="en-US"/>
            <a:t>hort-term staff exchanges; </a:t>
          </a:r>
        </a:p>
      </dgm:t>
    </dgm:pt>
    <dgm:pt modelId="{C55CAA2B-2DDD-4351-951B-289EF6DDC961}" type="parTrans" cxnId="{AC0169F9-A298-4E68-AA6C-C1F51362EE6A}">
      <dgm:prSet/>
      <dgm:spPr/>
      <dgm:t>
        <a:bodyPr/>
        <a:lstStyle/>
        <a:p>
          <a:endParaRPr lang="en-US"/>
        </a:p>
      </dgm:t>
    </dgm:pt>
    <dgm:pt modelId="{5A0A14F5-355D-4EF6-AE02-8D9D4A94DFB2}" type="sibTrans" cxnId="{AC0169F9-A298-4E68-AA6C-C1F51362EE6A}">
      <dgm:prSet/>
      <dgm:spPr/>
      <dgm:t>
        <a:bodyPr/>
        <a:lstStyle/>
        <a:p>
          <a:endParaRPr lang="en-US"/>
        </a:p>
      </dgm:t>
    </dgm:pt>
    <dgm:pt modelId="{EDD801B9-CC5F-400A-9DB0-6F02F775FDF6}">
      <dgm:prSet/>
      <dgm:spPr/>
      <dgm:t>
        <a:bodyPr/>
        <a:lstStyle/>
        <a:p>
          <a:r>
            <a:rPr lang="et-EE"/>
            <a:t>E</a:t>
          </a:r>
          <a:r>
            <a:rPr lang="en-US"/>
            <a:t>xpert visits</a:t>
          </a:r>
        </a:p>
      </dgm:t>
    </dgm:pt>
    <dgm:pt modelId="{C7646182-1270-4D61-B802-C9C4D624A269}" type="parTrans" cxnId="{3E45CBB7-C024-4C02-B1C8-B719E91CD1B2}">
      <dgm:prSet/>
      <dgm:spPr/>
      <dgm:t>
        <a:bodyPr/>
        <a:lstStyle/>
        <a:p>
          <a:endParaRPr lang="en-US"/>
        </a:p>
      </dgm:t>
    </dgm:pt>
    <dgm:pt modelId="{1E976E79-5465-4C4F-AFCE-8E6BCA7C9F75}" type="sibTrans" cxnId="{3E45CBB7-C024-4C02-B1C8-B719E91CD1B2}">
      <dgm:prSet/>
      <dgm:spPr/>
      <dgm:t>
        <a:bodyPr/>
        <a:lstStyle/>
        <a:p>
          <a:endParaRPr lang="en-US"/>
        </a:p>
      </dgm:t>
    </dgm:pt>
    <dgm:pt modelId="{029198D7-03FF-45E2-8BC7-71C1FCD4ED4D}">
      <dgm:prSet/>
      <dgm:spPr/>
      <dgm:t>
        <a:bodyPr/>
        <a:lstStyle/>
        <a:p>
          <a:r>
            <a:rPr lang="et-EE"/>
            <a:t>S</a:t>
          </a:r>
          <a:r>
            <a:rPr lang="en-US"/>
            <a:t>hort</a:t>
          </a:r>
          <a:r>
            <a:rPr lang="et-EE"/>
            <a:t> </a:t>
          </a:r>
          <a:r>
            <a:rPr lang="en-US"/>
            <a:t>term on-site or virtual training; </a:t>
          </a:r>
        </a:p>
      </dgm:t>
    </dgm:pt>
    <dgm:pt modelId="{0B132AAB-9CFC-461B-80AC-836746E0DC79}" type="parTrans" cxnId="{BED0A16A-3F2B-43A6-8D59-064BF3833568}">
      <dgm:prSet/>
      <dgm:spPr/>
      <dgm:t>
        <a:bodyPr/>
        <a:lstStyle/>
        <a:p>
          <a:endParaRPr lang="en-US"/>
        </a:p>
      </dgm:t>
    </dgm:pt>
    <dgm:pt modelId="{69F1EFFB-B877-4847-AD6B-473A7BEDB312}" type="sibTrans" cxnId="{BED0A16A-3F2B-43A6-8D59-064BF3833568}">
      <dgm:prSet/>
      <dgm:spPr/>
      <dgm:t>
        <a:bodyPr/>
        <a:lstStyle/>
        <a:p>
          <a:endParaRPr lang="en-US"/>
        </a:p>
      </dgm:t>
    </dgm:pt>
    <dgm:pt modelId="{8B2FC2FF-25DE-454C-86FF-1467D2501A3C}">
      <dgm:prSet/>
      <dgm:spPr/>
      <dgm:t>
        <a:bodyPr/>
        <a:lstStyle/>
        <a:p>
          <a:r>
            <a:rPr lang="et-EE"/>
            <a:t>W</a:t>
          </a:r>
          <a:r>
            <a:rPr lang="en-US"/>
            <a:t>orkshops; </a:t>
          </a:r>
        </a:p>
      </dgm:t>
    </dgm:pt>
    <dgm:pt modelId="{E64BCC26-F854-4241-AD6E-6C4244B74680}" type="parTrans" cxnId="{33FCA21E-659C-40C0-924E-33D7ECECA657}">
      <dgm:prSet/>
      <dgm:spPr/>
      <dgm:t>
        <a:bodyPr/>
        <a:lstStyle/>
        <a:p>
          <a:endParaRPr lang="en-US"/>
        </a:p>
      </dgm:t>
    </dgm:pt>
    <dgm:pt modelId="{F4DFB7D7-66A6-479D-8BD0-FD6147191C55}" type="sibTrans" cxnId="{33FCA21E-659C-40C0-924E-33D7ECECA657}">
      <dgm:prSet/>
      <dgm:spPr/>
      <dgm:t>
        <a:bodyPr/>
        <a:lstStyle/>
        <a:p>
          <a:endParaRPr lang="en-US"/>
        </a:p>
      </dgm:t>
    </dgm:pt>
    <dgm:pt modelId="{AC836689-F6C0-44D0-9E6F-646FCAA3FAD9}">
      <dgm:prSet/>
      <dgm:spPr/>
      <dgm:t>
        <a:bodyPr/>
        <a:lstStyle/>
        <a:p>
          <a:r>
            <a:rPr lang="et-EE"/>
            <a:t>O</a:t>
          </a:r>
          <a:r>
            <a:rPr lang="en-US"/>
            <a:t>rganisation of joint</a:t>
          </a:r>
          <a:r>
            <a:rPr lang="et-EE"/>
            <a:t> </a:t>
          </a:r>
          <a:r>
            <a:rPr lang="en-US"/>
            <a:t>summer school type activities; </a:t>
          </a:r>
        </a:p>
      </dgm:t>
    </dgm:pt>
    <dgm:pt modelId="{BAB1023E-B3DB-49A4-B257-8F2952F55F43}" type="parTrans" cxnId="{31798D9E-4CF9-4F2F-B049-2B76274127A2}">
      <dgm:prSet/>
      <dgm:spPr/>
      <dgm:t>
        <a:bodyPr/>
        <a:lstStyle/>
        <a:p>
          <a:endParaRPr lang="en-US"/>
        </a:p>
      </dgm:t>
    </dgm:pt>
    <dgm:pt modelId="{C256A40B-2466-4110-8C94-5E645A16D403}" type="sibTrans" cxnId="{31798D9E-4CF9-4F2F-B049-2B76274127A2}">
      <dgm:prSet/>
      <dgm:spPr/>
      <dgm:t>
        <a:bodyPr/>
        <a:lstStyle/>
        <a:p>
          <a:endParaRPr lang="en-US"/>
        </a:p>
      </dgm:t>
    </dgm:pt>
    <dgm:pt modelId="{7BFF46F4-EB6E-4BC2-869F-B8C05FAEE8EA}">
      <dgm:prSet/>
      <dgm:spPr/>
      <dgm:t>
        <a:bodyPr/>
        <a:lstStyle/>
        <a:p>
          <a:r>
            <a:rPr lang="et-EE"/>
            <a:t>D</a:t>
          </a:r>
          <a:r>
            <a:rPr lang="en-US"/>
            <a:t>issemination and outreach activities</a:t>
          </a:r>
          <a:r>
            <a:rPr lang="et-EE"/>
            <a:t>, incl. conference attendance</a:t>
          </a:r>
          <a:endParaRPr lang="en-US"/>
        </a:p>
      </dgm:t>
    </dgm:pt>
    <dgm:pt modelId="{C98FBE03-F48B-4006-81AB-83E93FC71910}" type="parTrans" cxnId="{33B76906-94CA-4477-AA98-8BB8A1DEAF80}">
      <dgm:prSet/>
      <dgm:spPr/>
      <dgm:t>
        <a:bodyPr/>
        <a:lstStyle/>
        <a:p>
          <a:endParaRPr lang="en-US"/>
        </a:p>
      </dgm:t>
    </dgm:pt>
    <dgm:pt modelId="{47DFB443-6F0E-4A76-870B-855DEB5EF4C2}" type="sibTrans" cxnId="{33B76906-94CA-4477-AA98-8BB8A1DEAF80}">
      <dgm:prSet/>
      <dgm:spPr/>
      <dgm:t>
        <a:bodyPr/>
        <a:lstStyle/>
        <a:p>
          <a:endParaRPr lang="en-US"/>
        </a:p>
      </dgm:t>
    </dgm:pt>
    <dgm:pt modelId="{64D2B49B-AAA1-4114-9BE9-BBE827579304}">
      <dgm:prSet/>
      <dgm:spPr/>
      <dgm:t>
        <a:bodyPr/>
        <a:lstStyle/>
        <a:p>
          <a:r>
            <a:rPr lang="et-EE"/>
            <a:t>Dedicated work package or task: </a:t>
          </a:r>
          <a:r>
            <a:rPr lang="en-US"/>
            <a:t>strengthening the </a:t>
          </a:r>
          <a:r>
            <a:rPr lang="en-US" b="1"/>
            <a:t>research management </a:t>
          </a:r>
          <a:r>
            <a:rPr lang="en-US"/>
            <a:t>and administration</a:t>
          </a:r>
          <a:r>
            <a:rPr lang="et-EE"/>
            <a:t> </a:t>
          </a:r>
          <a:r>
            <a:rPr lang="en-US"/>
            <a:t>skills of the coordinating institution</a:t>
          </a:r>
        </a:p>
      </dgm:t>
    </dgm:pt>
    <dgm:pt modelId="{CD5F0E30-334C-4FD5-B55A-97DFFBBAA652}" type="parTrans" cxnId="{7732AD66-FBEA-40F1-BF6A-06F456D4F0FC}">
      <dgm:prSet/>
      <dgm:spPr/>
      <dgm:t>
        <a:bodyPr/>
        <a:lstStyle/>
        <a:p>
          <a:endParaRPr lang="en-US"/>
        </a:p>
      </dgm:t>
    </dgm:pt>
    <dgm:pt modelId="{B4661608-1093-4373-8819-B21CCE5D4368}" type="sibTrans" cxnId="{7732AD66-FBEA-40F1-BF6A-06F456D4F0FC}">
      <dgm:prSet/>
      <dgm:spPr/>
      <dgm:t>
        <a:bodyPr/>
        <a:lstStyle/>
        <a:p>
          <a:endParaRPr lang="en-US"/>
        </a:p>
      </dgm:t>
    </dgm:pt>
    <dgm:pt modelId="{CC6300A3-DD84-44AF-AB74-73E76D41DB5D}">
      <dgm:prSet/>
      <dgm:spPr/>
      <dgm:t>
        <a:bodyPr/>
        <a:lstStyle/>
        <a:p>
          <a:r>
            <a:rPr lang="et-EE"/>
            <a:t>Dedicated work package: </a:t>
          </a:r>
          <a:r>
            <a:rPr lang="et-EE" b="1"/>
            <a:t>research project </a:t>
          </a:r>
          <a:r>
            <a:rPr lang="et-EE"/>
            <a:t>not exceeding 30% of the budget </a:t>
          </a:r>
          <a:endParaRPr lang="en-US"/>
        </a:p>
      </dgm:t>
    </dgm:pt>
    <dgm:pt modelId="{E538FD6E-33BD-482B-95D3-4469689D8BAC}" type="parTrans" cxnId="{CDFE37AB-F183-4E0C-976F-A79BBA6B4E45}">
      <dgm:prSet/>
      <dgm:spPr/>
      <dgm:t>
        <a:bodyPr/>
        <a:lstStyle/>
        <a:p>
          <a:endParaRPr lang="en-US"/>
        </a:p>
      </dgm:t>
    </dgm:pt>
    <dgm:pt modelId="{BF7A2145-064E-45BA-B45A-4A2EF6BA07A9}" type="sibTrans" cxnId="{CDFE37AB-F183-4E0C-976F-A79BBA6B4E45}">
      <dgm:prSet/>
      <dgm:spPr/>
      <dgm:t>
        <a:bodyPr/>
        <a:lstStyle/>
        <a:p>
          <a:endParaRPr lang="en-US"/>
        </a:p>
      </dgm:t>
    </dgm:pt>
    <dgm:pt modelId="{AC8FB278-71E6-4FD8-9BCD-97F34EFD9AFE}" type="pres">
      <dgm:prSet presAssocID="{1205A602-F527-4EBF-9A19-6D512C29B6FC}" presName="root" presStyleCnt="0">
        <dgm:presLayoutVars>
          <dgm:dir/>
          <dgm:resizeHandles val="exact"/>
        </dgm:presLayoutVars>
      </dgm:prSet>
      <dgm:spPr/>
    </dgm:pt>
    <dgm:pt modelId="{77DAD2C4-5A68-4AF6-A804-BB68B81FECF5}" type="pres">
      <dgm:prSet presAssocID="{CD205FA7-D3B6-4482-AF98-1330EE4035A0}" presName="compNode" presStyleCnt="0"/>
      <dgm:spPr/>
    </dgm:pt>
    <dgm:pt modelId="{6FCE78F5-0A88-4841-BA97-5C2DFF9A3267}" type="pres">
      <dgm:prSet presAssocID="{CD205FA7-D3B6-4482-AF98-1330EE4035A0}" presName="bgRect" presStyleLbl="bgShp" presStyleIdx="0" presStyleCnt="4"/>
      <dgm:spPr/>
    </dgm:pt>
    <dgm:pt modelId="{B1DA8458-4A08-4336-B38B-2F373BA96374}" type="pres">
      <dgm:prSet presAssocID="{CD205FA7-D3B6-4482-AF98-1330EE4035A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osolek"/>
        </a:ext>
      </dgm:extLst>
    </dgm:pt>
    <dgm:pt modelId="{F4CB1DC2-9075-41F2-AC98-14CFFE91F9E6}" type="pres">
      <dgm:prSet presAssocID="{CD205FA7-D3B6-4482-AF98-1330EE4035A0}" presName="spaceRect" presStyleCnt="0"/>
      <dgm:spPr/>
    </dgm:pt>
    <dgm:pt modelId="{16B83C5A-6CC1-4C24-9B4C-33072BBCB8C0}" type="pres">
      <dgm:prSet presAssocID="{CD205FA7-D3B6-4482-AF98-1330EE4035A0}" presName="parTx" presStyleLbl="revTx" presStyleIdx="0" presStyleCnt="5">
        <dgm:presLayoutVars>
          <dgm:chMax val="0"/>
          <dgm:chPref val="0"/>
        </dgm:presLayoutVars>
      </dgm:prSet>
      <dgm:spPr/>
    </dgm:pt>
    <dgm:pt modelId="{96271A7D-6480-4EC2-9B00-4F134E88D46A}" type="pres">
      <dgm:prSet presAssocID="{CD205FA7-D3B6-4482-AF98-1330EE4035A0}" presName="desTx" presStyleLbl="revTx" presStyleIdx="1" presStyleCnt="5">
        <dgm:presLayoutVars/>
      </dgm:prSet>
      <dgm:spPr/>
    </dgm:pt>
    <dgm:pt modelId="{E5848149-BB55-41F4-B7C2-F2E9F007CBBA}" type="pres">
      <dgm:prSet presAssocID="{E46DD303-347D-486D-8B10-75D1AFA0B0C3}" presName="sibTrans" presStyleCnt="0"/>
      <dgm:spPr/>
    </dgm:pt>
    <dgm:pt modelId="{0E566AF0-0801-4102-8642-52A8C280711E}" type="pres">
      <dgm:prSet presAssocID="{7BFF46F4-EB6E-4BC2-869F-B8C05FAEE8EA}" presName="compNode" presStyleCnt="0"/>
      <dgm:spPr/>
    </dgm:pt>
    <dgm:pt modelId="{DCA9869A-E186-4EBA-98CF-53CE14E41935}" type="pres">
      <dgm:prSet presAssocID="{7BFF46F4-EB6E-4BC2-869F-B8C05FAEE8EA}" presName="bgRect" presStyleLbl="bgShp" presStyleIdx="1" presStyleCnt="4"/>
      <dgm:spPr/>
    </dgm:pt>
    <dgm:pt modelId="{91E2DCA4-5919-4F2A-969B-93845DE33FDE}" type="pres">
      <dgm:prSet presAssocID="{7BFF46F4-EB6E-4BC2-869F-B8C05FAEE8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upor"/>
        </a:ext>
      </dgm:extLst>
    </dgm:pt>
    <dgm:pt modelId="{F9741A91-C48F-4ABF-9A7F-711DCFD13146}" type="pres">
      <dgm:prSet presAssocID="{7BFF46F4-EB6E-4BC2-869F-B8C05FAEE8EA}" presName="spaceRect" presStyleCnt="0"/>
      <dgm:spPr/>
    </dgm:pt>
    <dgm:pt modelId="{FFD9B5ED-513B-40EC-B784-707F40B3DEF2}" type="pres">
      <dgm:prSet presAssocID="{7BFF46F4-EB6E-4BC2-869F-B8C05FAEE8EA}" presName="parTx" presStyleLbl="revTx" presStyleIdx="2" presStyleCnt="5">
        <dgm:presLayoutVars>
          <dgm:chMax val="0"/>
          <dgm:chPref val="0"/>
        </dgm:presLayoutVars>
      </dgm:prSet>
      <dgm:spPr/>
    </dgm:pt>
    <dgm:pt modelId="{59680BCA-A9B3-4E9E-89C0-A424AA5CF490}" type="pres">
      <dgm:prSet presAssocID="{47DFB443-6F0E-4A76-870B-855DEB5EF4C2}" presName="sibTrans" presStyleCnt="0"/>
      <dgm:spPr/>
    </dgm:pt>
    <dgm:pt modelId="{7613A973-F963-49BE-830C-57544CE29CE9}" type="pres">
      <dgm:prSet presAssocID="{64D2B49B-AAA1-4114-9BE9-BBE827579304}" presName="compNode" presStyleCnt="0"/>
      <dgm:spPr/>
    </dgm:pt>
    <dgm:pt modelId="{14B21699-ED57-456C-A41D-F6B0D9ECC667}" type="pres">
      <dgm:prSet presAssocID="{64D2B49B-AAA1-4114-9BE9-BBE827579304}" presName="bgRect" presStyleLbl="bgShp" presStyleIdx="2" presStyleCnt="4"/>
      <dgm:spPr/>
    </dgm:pt>
    <dgm:pt modelId="{B0BB90EF-C2FC-447C-AE32-7EAD4F048052}" type="pres">
      <dgm:prSet presAssocID="{64D2B49B-AAA1-4114-9BE9-BBE8275793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amatud"/>
        </a:ext>
      </dgm:extLst>
    </dgm:pt>
    <dgm:pt modelId="{24AEE798-494C-490F-88A3-FD814A59E934}" type="pres">
      <dgm:prSet presAssocID="{64D2B49B-AAA1-4114-9BE9-BBE827579304}" presName="spaceRect" presStyleCnt="0"/>
      <dgm:spPr/>
    </dgm:pt>
    <dgm:pt modelId="{BC714DDE-CE46-4625-9BFA-BE3DC553E314}" type="pres">
      <dgm:prSet presAssocID="{64D2B49B-AAA1-4114-9BE9-BBE827579304}" presName="parTx" presStyleLbl="revTx" presStyleIdx="3" presStyleCnt="5">
        <dgm:presLayoutVars>
          <dgm:chMax val="0"/>
          <dgm:chPref val="0"/>
        </dgm:presLayoutVars>
      </dgm:prSet>
      <dgm:spPr/>
    </dgm:pt>
    <dgm:pt modelId="{BD2FD1D7-E8AF-48DC-8A41-683E7E47A032}" type="pres">
      <dgm:prSet presAssocID="{B4661608-1093-4373-8819-B21CCE5D4368}" presName="sibTrans" presStyleCnt="0"/>
      <dgm:spPr/>
    </dgm:pt>
    <dgm:pt modelId="{EE948C6A-C691-4985-9F61-61FC3FE50ACA}" type="pres">
      <dgm:prSet presAssocID="{CC6300A3-DD84-44AF-AB74-73E76D41DB5D}" presName="compNode" presStyleCnt="0"/>
      <dgm:spPr/>
    </dgm:pt>
    <dgm:pt modelId="{09C065AB-C0C2-4E2F-A5BE-4D8A165EBC53}" type="pres">
      <dgm:prSet presAssocID="{CC6300A3-DD84-44AF-AB74-73E76D41DB5D}" presName="bgRect" presStyleLbl="bgShp" presStyleIdx="3" presStyleCnt="4"/>
      <dgm:spPr/>
    </dgm:pt>
    <dgm:pt modelId="{8AE39652-A6F6-453E-ADEA-1451DF3295CF}" type="pres">
      <dgm:prSet presAssocID="{CC6300A3-DD84-44AF-AB74-73E76D41DB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ha"/>
        </a:ext>
      </dgm:extLst>
    </dgm:pt>
    <dgm:pt modelId="{97F1E24B-4694-487C-88DF-CE98759E4F86}" type="pres">
      <dgm:prSet presAssocID="{CC6300A3-DD84-44AF-AB74-73E76D41DB5D}" presName="spaceRect" presStyleCnt="0"/>
      <dgm:spPr/>
    </dgm:pt>
    <dgm:pt modelId="{D0CAB014-9FB2-4BC1-ACBB-03F21D655D55}" type="pres">
      <dgm:prSet presAssocID="{CC6300A3-DD84-44AF-AB74-73E76D41DB5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B62104-5B94-47A7-9991-A5A2345577EB}" type="presOf" srcId="{EDD801B9-CC5F-400A-9DB0-6F02F775FDF6}" destId="{96271A7D-6480-4EC2-9B00-4F134E88D46A}" srcOrd="0" destOrd="1" presId="urn:microsoft.com/office/officeart/2018/2/layout/IconVerticalSolidList"/>
    <dgm:cxn modelId="{33B76906-94CA-4477-AA98-8BB8A1DEAF80}" srcId="{1205A602-F527-4EBF-9A19-6D512C29B6FC}" destId="{7BFF46F4-EB6E-4BC2-869F-B8C05FAEE8EA}" srcOrd="1" destOrd="0" parTransId="{C98FBE03-F48B-4006-81AB-83E93FC71910}" sibTransId="{47DFB443-6F0E-4A76-870B-855DEB5EF4C2}"/>
    <dgm:cxn modelId="{06DEF419-68DF-4FF0-AA54-107CF2643236}" type="presOf" srcId="{7BFF46F4-EB6E-4BC2-869F-B8C05FAEE8EA}" destId="{FFD9B5ED-513B-40EC-B784-707F40B3DEF2}" srcOrd="0" destOrd="0" presId="urn:microsoft.com/office/officeart/2018/2/layout/IconVerticalSolidList"/>
    <dgm:cxn modelId="{33FCA21E-659C-40C0-924E-33D7ECECA657}" srcId="{CD205FA7-D3B6-4482-AF98-1330EE4035A0}" destId="{8B2FC2FF-25DE-454C-86FF-1467D2501A3C}" srcOrd="3" destOrd="0" parTransId="{E64BCC26-F854-4241-AD6E-6C4244B74680}" sibTransId="{F4DFB7D7-66A6-479D-8BD0-FD6147191C55}"/>
    <dgm:cxn modelId="{83FACB1E-2E66-4B7D-9401-32EF360183F2}" srcId="{1205A602-F527-4EBF-9A19-6D512C29B6FC}" destId="{CD205FA7-D3B6-4482-AF98-1330EE4035A0}" srcOrd="0" destOrd="0" parTransId="{2FF3D7C7-15D5-48A4-8829-F8B77E8930A1}" sibTransId="{E46DD303-347D-486D-8B10-75D1AFA0B0C3}"/>
    <dgm:cxn modelId="{BF84C723-A7F8-453C-A5D4-A23E01CB77AF}" type="presOf" srcId="{029198D7-03FF-45E2-8BC7-71C1FCD4ED4D}" destId="{96271A7D-6480-4EC2-9B00-4F134E88D46A}" srcOrd="0" destOrd="2" presId="urn:microsoft.com/office/officeart/2018/2/layout/IconVerticalSolidList"/>
    <dgm:cxn modelId="{61D2ED38-4492-45FE-A6D4-7C1C710D5DD9}" type="presOf" srcId="{8B2FC2FF-25DE-454C-86FF-1467D2501A3C}" destId="{96271A7D-6480-4EC2-9B00-4F134E88D46A}" srcOrd="0" destOrd="3" presId="urn:microsoft.com/office/officeart/2018/2/layout/IconVerticalSolidList"/>
    <dgm:cxn modelId="{7732AD66-FBEA-40F1-BF6A-06F456D4F0FC}" srcId="{1205A602-F527-4EBF-9A19-6D512C29B6FC}" destId="{64D2B49B-AAA1-4114-9BE9-BBE827579304}" srcOrd="2" destOrd="0" parTransId="{CD5F0E30-334C-4FD5-B55A-97DFFBBAA652}" sibTransId="{B4661608-1093-4373-8819-B21CCE5D4368}"/>
    <dgm:cxn modelId="{996BB849-A6EF-483C-B7B4-A2E86E1B3B39}" type="presOf" srcId="{CC6300A3-DD84-44AF-AB74-73E76D41DB5D}" destId="{D0CAB014-9FB2-4BC1-ACBB-03F21D655D55}" srcOrd="0" destOrd="0" presId="urn:microsoft.com/office/officeart/2018/2/layout/IconVerticalSolidList"/>
    <dgm:cxn modelId="{BED0A16A-3F2B-43A6-8D59-064BF3833568}" srcId="{CD205FA7-D3B6-4482-AF98-1330EE4035A0}" destId="{029198D7-03FF-45E2-8BC7-71C1FCD4ED4D}" srcOrd="2" destOrd="0" parTransId="{0B132AAB-9CFC-461B-80AC-836746E0DC79}" sibTransId="{69F1EFFB-B877-4847-AD6B-473A7BEDB312}"/>
    <dgm:cxn modelId="{9568A297-0BD1-4574-B3A6-929412D1BBAC}" type="presOf" srcId="{6FB04AF8-3F5A-4D94-BFCC-8F35F5F0A679}" destId="{96271A7D-6480-4EC2-9B00-4F134E88D46A}" srcOrd="0" destOrd="0" presId="urn:microsoft.com/office/officeart/2018/2/layout/IconVerticalSolidList"/>
    <dgm:cxn modelId="{31798D9E-4CF9-4F2F-B049-2B76274127A2}" srcId="{CD205FA7-D3B6-4482-AF98-1330EE4035A0}" destId="{AC836689-F6C0-44D0-9E6F-646FCAA3FAD9}" srcOrd="4" destOrd="0" parTransId="{BAB1023E-B3DB-49A4-B257-8F2952F55F43}" sibTransId="{C256A40B-2466-4110-8C94-5E645A16D403}"/>
    <dgm:cxn modelId="{CDFE37AB-F183-4E0C-976F-A79BBA6B4E45}" srcId="{1205A602-F527-4EBF-9A19-6D512C29B6FC}" destId="{CC6300A3-DD84-44AF-AB74-73E76D41DB5D}" srcOrd="3" destOrd="0" parTransId="{E538FD6E-33BD-482B-95D3-4469689D8BAC}" sibTransId="{BF7A2145-064E-45BA-B45A-4A2EF6BA07A9}"/>
    <dgm:cxn modelId="{1FF8DEAC-C015-467F-BFC6-CA14760169AB}" type="presOf" srcId="{64D2B49B-AAA1-4114-9BE9-BBE827579304}" destId="{BC714DDE-CE46-4625-9BFA-BE3DC553E314}" srcOrd="0" destOrd="0" presId="urn:microsoft.com/office/officeart/2018/2/layout/IconVerticalSolidList"/>
    <dgm:cxn modelId="{43E11CAF-67A0-4DF5-B033-10BE03E0C5F1}" type="presOf" srcId="{AC836689-F6C0-44D0-9E6F-646FCAA3FAD9}" destId="{96271A7D-6480-4EC2-9B00-4F134E88D46A}" srcOrd="0" destOrd="4" presId="urn:microsoft.com/office/officeart/2018/2/layout/IconVerticalSolidList"/>
    <dgm:cxn modelId="{3E45CBB7-C024-4C02-B1C8-B719E91CD1B2}" srcId="{CD205FA7-D3B6-4482-AF98-1330EE4035A0}" destId="{EDD801B9-CC5F-400A-9DB0-6F02F775FDF6}" srcOrd="1" destOrd="0" parTransId="{C7646182-1270-4D61-B802-C9C4D624A269}" sibTransId="{1E976E79-5465-4C4F-AFCE-8E6BCA7C9F75}"/>
    <dgm:cxn modelId="{F08AC9BD-4547-45A9-B5C5-D96244375F2A}" type="presOf" srcId="{1205A602-F527-4EBF-9A19-6D512C29B6FC}" destId="{AC8FB278-71E6-4FD8-9BCD-97F34EFD9AFE}" srcOrd="0" destOrd="0" presId="urn:microsoft.com/office/officeart/2018/2/layout/IconVerticalSolidList"/>
    <dgm:cxn modelId="{C09FFFF4-A7CC-4F48-8D24-3133A5A64FEA}" type="presOf" srcId="{CD205FA7-D3B6-4482-AF98-1330EE4035A0}" destId="{16B83C5A-6CC1-4C24-9B4C-33072BBCB8C0}" srcOrd="0" destOrd="0" presId="urn:microsoft.com/office/officeart/2018/2/layout/IconVerticalSolidList"/>
    <dgm:cxn modelId="{AC0169F9-A298-4E68-AA6C-C1F51362EE6A}" srcId="{CD205FA7-D3B6-4482-AF98-1330EE4035A0}" destId="{6FB04AF8-3F5A-4D94-BFCC-8F35F5F0A679}" srcOrd="0" destOrd="0" parTransId="{C55CAA2B-2DDD-4351-951B-289EF6DDC961}" sibTransId="{5A0A14F5-355D-4EF6-AE02-8D9D4A94DFB2}"/>
    <dgm:cxn modelId="{B6CDAC63-A202-45DB-8047-5A8F9976F315}" type="presParOf" srcId="{AC8FB278-71E6-4FD8-9BCD-97F34EFD9AFE}" destId="{77DAD2C4-5A68-4AF6-A804-BB68B81FECF5}" srcOrd="0" destOrd="0" presId="urn:microsoft.com/office/officeart/2018/2/layout/IconVerticalSolidList"/>
    <dgm:cxn modelId="{E4466EA9-1291-448D-85FB-AB3AF21C611E}" type="presParOf" srcId="{77DAD2C4-5A68-4AF6-A804-BB68B81FECF5}" destId="{6FCE78F5-0A88-4841-BA97-5C2DFF9A3267}" srcOrd="0" destOrd="0" presId="urn:microsoft.com/office/officeart/2018/2/layout/IconVerticalSolidList"/>
    <dgm:cxn modelId="{39B8792E-E2C0-4700-836A-D5C683BB3D53}" type="presParOf" srcId="{77DAD2C4-5A68-4AF6-A804-BB68B81FECF5}" destId="{B1DA8458-4A08-4336-B38B-2F373BA96374}" srcOrd="1" destOrd="0" presId="urn:microsoft.com/office/officeart/2018/2/layout/IconVerticalSolidList"/>
    <dgm:cxn modelId="{E281895E-E8D3-4323-9A14-0BF3E27A2C3C}" type="presParOf" srcId="{77DAD2C4-5A68-4AF6-A804-BB68B81FECF5}" destId="{F4CB1DC2-9075-41F2-AC98-14CFFE91F9E6}" srcOrd="2" destOrd="0" presId="urn:microsoft.com/office/officeart/2018/2/layout/IconVerticalSolidList"/>
    <dgm:cxn modelId="{E61E789C-2516-49A9-AE1E-1ED20128E1B9}" type="presParOf" srcId="{77DAD2C4-5A68-4AF6-A804-BB68B81FECF5}" destId="{16B83C5A-6CC1-4C24-9B4C-33072BBCB8C0}" srcOrd="3" destOrd="0" presId="urn:microsoft.com/office/officeart/2018/2/layout/IconVerticalSolidList"/>
    <dgm:cxn modelId="{D71F0A35-120C-4D57-9E84-DECBDA1AAB0C}" type="presParOf" srcId="{77DAD2C4-5A68-4AF6-A804-BB68B81FECF5}" destId="{96271A7D-6480-4EC2-9B00-4F134E88D46A}" srcOrd="4" destOrd="0" presId="urn:microsoft.com/office/officeart/2018/2/layout/IconVerticalSolidList"/>
    <dgm:cxn modelId="{0096343B-6FD8-43EF-B5CB-13473CB11F93}" type="presParOf" srcId="{AC8FB278-71E6-4FD8-9BCD-97F34EFD9AFE}" destId="{E5848149-BB55-41F4-B7C2-F2E9F007CBBA}" srcOrd="1" destOrd="0" presId="urn:microsoft.com/office/officeart/2018/2/layout/IconVerticalSolidList"/>
    <dgm:cxn modelId="{7967E245-029A-4078-A195-3D58BDABD177}" type="presParOf" srcId="{AC8FB278-71E6-4FD8-9BCD-97F34EFD9AFE}" destId="{0E566AF0-0801-4102-8642-52A8C280711E}" srcOrd="2" destOrd="0" presId="urn:microsoft.com/office/officeart/2018/2/layout/IconVerticalSolidList"/>
    <dgm:cxn modelId="{9F0112B0-7374-40E0-A465-8E7ABE6E5D93}" type="presParOf" srcId="{0E566AF0-0801-4102-8642-52A8C280711E}" destId="{DCA9869A-E186-4EBA-98CF-53CE14E41935}" srcOrd="0" destOrd="0" presId="urn:microsoft.com/office/officeart/2018/2/layout/IconVerticalSolidList"/>
    <dgm:cxn modelId="{DE343996-C949-471F-8CB8-38A3A1DCB17A}" type="presParOf" srcId="{0E566AF0-0801-4102-8642-52A8C280711E}" destId="{91E2DCA4-5919-4F2A-969B-93845DE33FDE}" srcOrd="1" destOrd="0" presId="urn:microsoft.com/office/officeart/2018/2/layout/IconVerticalSolidList"/>
    <dgm:cxn modelId="{A3D06089-AC5F-4FB2-963A-0A870FDAF551}" type="presParOf" srcId="{0E566AF0-0801-4102-8642-52A8C280711E}" destId="{F9741A91-C48F-4ABF-9A7F-711DCFD13146}" srcOrd="2" destOrd="0" presId="urn:microsoft.com/office/officeart/2018/2/layout/IconVerticalSolidList"/>
    <dgm:cxn modelId="{4BF0B484-169B-4393-85C4-2081187DC244}" type="presParOf" srcId="{0E566AF0-0801-4102-8642-52A8C280711E}" destId="{FFD9B5ED-513B-40EC-B784-707F40B3DEF2}" srcOrd="3" destOrd="0" presId="urn:microsoft.com/office/officeart/2018/2/layout/IconVerticalSolidList"/>
    <dgm:cxn modelId="{FBEEF566-2D4E-40A6-971C-4FEC5A847C5F}" type="presParOf" srcId="{AC8FB278-71E6-4FD8-9BCD-97F34EFD9AFE}" destId="{59680BCA-A9B3-4E9E-89C0-A424AA5CF490}" srcOrd="3" destOrd="0" presId="urn:microsoft.com/office/officeart/2018/2/layout/IconVerticalSolidList"/>
    <dgm:cxn modelId="{617FDE40-63AC-4A08-9653-6C1F6B001545}" type="presParOf" srcId="{AC8FB278-71E6-4FD8-9BCD-97F34EFD9AFE}" destId="{7613A973-F963-49BE-830C-57544CE29CE9}" srcOrd="4" destOrd="0" presId="urn:microsoft.com/office/officeart/2018/2/layout/IconVerticalSolidList"/>
    <dgm:cxn modelId="{88BFD441-8C96-4BFE-BDB6-63EBFFBE3FC5}" type="presParOf" srcId="{7613A973-F963-49BE-830C-57544CE29CE9}" destId="{14B21699-ED57-456C-A41D-F6B0D9ECC667}" srcOrd="0" destOrd="0" presId="urn:microsoft.com/office/officeart/2018/2/layout/IconVerticalSolidList"/>
    <dgm:cxn modelId="{379B7738-80CE-4247-948E-CDA685859B4A}" type="presParOf" srcId="{7613A973-F963-49BE-830C-57544CE29CE9}" destId="{B0BB90EF-C2FC-447C-AE32-7EAD4F048052}" srcOrd="1" destOrd="0" presId="urn:microsoft.com/office/officeart/2018/2/layout/IconVerticalSolidList"/>
    <dgm:cxn modelId="{3CE64FCF-8C2F-4FC9-BA14-B57DE991F4B4}" type="presParOf" srcId="{7613A973-F963-49BE-830C-57544CE29CE9}" destId="{24AEE798-494C-490F-88A3-FD814A59E934}" srcOrd="2" destOrd="0" presId="urn:microsoft.com/office/officeart/2018/2/layout/IconVerticalSolidList"/>
    <dgm:cxn modelId="{C28567E7-B056-46E6-A090-6386FABD91C3}" type="presParOf" srcId="{7613A973-F963-49BE-830C-57544CE29CE9}" destId="{BC714DDE-CE46-4625-9BFA-BE3DC553E314}" srcOrd="3" destOrd="0" presId="urn:microsoft.com/office/officeart/2018/2/layout/IconVerticalSolidList"/>
    <dgm:cxn modelId="{70EE8B9C-6B09-4A76-BE22-C928E9D72849}" type="presParOf" srcId="{AC8FB278-71E6-4FD8-9BCD-97F34EFD9AFE}" destId="{BD2FD1D7-E8AF-48DC-8A41-683E7E47A032}" srcOrd="5" destOrd="0" presId="urn:microsoft.com/office/officeart/2018/2/layout/IconVerticalSolidList"/>
    <dgm:cxn modelId="{06103B60-C223-45AD-9497-A1BFD967C021}" type="presParOf" srcId="{AC8FB278-71E6-4FD8-9BCD-97F34EFD9AFE}" destId="{EE948C6A-C691-4985-9F61-61FC3FE50ACA}" srcOrd="6" destOrd="0" presId="urn:microsoft.com/office/officeart/2018/2/layout/IconVerticalSolidList"/>
    <dgm:cxn modelId="{F36C1EE2-357E-41B1-98D8-B46F4BB266C2}" type="presParOf" srcId="{EE948C6A-C691-4985-9F61-61FC3FE50ACA}" destId="{09C065AB-C0C2-4E2F-A5BE-4D8A165EBC53}" srcOrd="0" destOrd="0" presId="urn:microsoft.com/office/officeart/2018/2/layout/IconVerticalSolidList"/>
    <dgm:cxn modelId="{3DFB9311-41CA-4997-851B-CE49941932E7}" type="presParOf" srcId="{EE948C6A-C691-4985-9F61-61FC3FE50ACA}" destId="{8AE39652-A6F6-453E-ADEA-1451DF3295CF}" srcOrd="1" destOrd="0" presId="urn:microsoft.com/office/officeart/2018/2/layout/IconVerticalSolidList"/>
    <dgm:cxn modelId="{B6CF3D01-AFB8-44CD-80A9-5DF9CC123CD5}" type="presParOf" srcId="{EE948C6A-C691-4985-9F61-61FC3FE50ACA}" destId="{97F1E24B-4694-487C-88DF-CE98759E4F86}" srcOrd="2" destOrd="0" presId="urn:microsoft.com/office/officeart/2018/2/layout/IconVerticalSolidList"/>
    <dgm:cxn modelId="{9A07A672-2146-4A49-92B3-0257DE3E7C9B}" type="presParOf" srcId="{EE948C6A-C691-4985-9F61-61FC3FE50ACA}" destId="{D0CAB014-9FB2-4BC1-ACBB-03F21D655D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DCE76-C94F-44AE-972A-71965B61EE88}">
      <dsp:nvSpPr>
        <dsp:cNvPr id="0" name=""/>
        <dsp:cNvSpPr/>
      </dsp:nvSpPr>
      <dsp:spPr>
        <a:xfrm>
          <a:off x="3758738" y="1560"/>
          <a:ext cx="2972722" cy="857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 err="1"/>
            <a:t>Coordinator</a:t>
          </a:r>
          <a:r>
            <a:rPr lang="et-EE" sz="2000" kern="1200" dirty="0"/>
            <a:t> </a:t>
          </a:r>
          <a:r>
            <a:rPr lang="et-EE" sz="2000" kern="1200" dirty="0" err="1"/>
            <a:t>from</a:t>
          </a:r>
          <a:r>
            <a:rPr lang="et-EE" sz="2000" kern="1200" dirty="0"/>
            <a:t> a Widening </a:t>
          </a:r>
          <a:r>
            <a:rPr lang="et-EE" sz="2000" kern="1200" dirty="0" err="1"/>
            <a:t>country</a:t>
          </a:r>
          <a:endParaRPr lang="et-EE" sz="2000" kern="1200" dirty="0"/>
        </a:p>
      </dsp:txBody>
      <dsp:txXfrm>
        <a:off x="3783867" y="26689"/>
        <a:ext cx="2922464" cy="807705"/>
      </dsp:txXfrm>
    </dsp:sp>
    <dsp:sp modelId="{ADB84B3D-47C5-47D2-A9ED-DB4094AD8FD9}">
      <dsp:nvSpPr>
        <dsp:cNvPr id="0" name=""/>
        <dsp:cNvSpPr/>
      </dsp:nvSpPr>
      <dsp:spPr>
        <a:xfrm rot="2700000">
          <a:off x="5622116" y="1104940"/>
          <a:ext cx="895049" cy="3002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200" kern="1200"/>
        </a:p>
      </dsp:txBody>
      <dsp:txXfrm>
        <a:off x="5712202" y="1164997"/>
        <a:ext cx="714877" cy="180173"/>
      </dsp:txXfrm>
    </dsp:sp>
    <dsp:sp modelId="{6177533E-FBE1-4B3F-A9C3-F1243ED536CF}">
      <dsp:nvSpPr>
        <dsp:cNvPr id="0" name=""/>
        <dsp:cNvSpPr/>
      </dsp:nvSpPr>
      <dsp:spPr>
        <a:xfrm>
          <a:off x="6036219" y="1650643"/>
          <a:ext cx="1715926" cy="857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 err="1"/>
            <a:t>Advanced</a:t>
          </a:r>
          <a:r>
            <a:rPr lang="et-EE" sz="2000" kern="1200" dirty="0"/>
            <a:t> partner 2</a:t>
          </a:r>
        </a:p>
      </dsp:txBody>
      <dsp:txXfrm>
        <a:off x="6061348" y="1675772"/>
        <a:ext cx="1665668" cy="807705"/>
      </dsp:txXfrm>
    </dsp:sp>
    <dsp:sp modelId="{9D2D9328-B983-4BA2-B90F-12888DE4AF23}">
      <dsp:nvSpPr>
        <dsp:cNvPr id="0" name=""/>
        <dsp:cNvSpPr/>
      </dsp:nvSpPr>
      <dsp:spPr>
        <a:xfrm rot="5400000">
          <a:off x="4139484" y="2020598"/>
          <a:ext cx="2185836" cy="3002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200" kern="1200"/>
        </a:p>
      </dsp:txBody>
      <dsp:txXfrm rot="10800000">
        <a:off x="4229570" y="2080655"/>
        <a:ext cx="2005664" cy="180173"/>
      </dsp:txXfrm>
    </dsp:sp>
    <dsp:sp modelId="{26782286-1ADD-4C27-A78D-7B66B7CFD250}">
      <dsp:nvSpPr>
        <dsp:cNvPr id="0" name=""/>
        <dsp:cNvSpPr/>
      </dsp:nvSpPr>
      <dsp:spPr>
        <a:xfrm>
          <a:off x="4329190" y="3299726"/>
          <a:ext cx="1831819" cy="857963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 err="1"/>
            <a:t>Advanced</a:t>
          </a:r>
          <a:r>
            <a:rPr lang="et-EE" sz="2000" kern="1200" dirty="0"/>
            <a:t> </a:t>
          </a:r>
          <a:r>
            <a:rPr lang="et-EE" sz="2000" kern="1200" dirty="0" err="1"/>
            <a:t>partners</a:t>
          </a:r>
          <a:r>
            <a:rPr lang="et-EE" sz="2000" kern="1200" dirty="0"/>
            <a:t> 3..4..5</a:t>
          </a:r>
        </a:p>
      </dsp:txBody>
      <dsp:txXfrm>
        <a:off x="4354319" y="3324855"/>
        <a:ext cx="1781561" cy="807705"/>
      </dsp:txXfrm>
    </dsp:sp>
    <dsp:sp modelId="{8E00CF3C-0070-4623-8981-C67F9F7C90D6}">
      <dsp:nvSpPr>
        <dsp:cNvPr id="0" name=""/>
        <dsp:cNvSpPr/>
      </dsp:nvSpPr>
      <dsp:spPr>
        <a:xfrm rot="13500000">
          <a:off x="-447524" y="4009106"/>
          <a:ext cx="895049" cy="30028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200" kern="1200"/>
        </a:p>
      </dsp:txBody>
      <dsp:txXfrm rot="10800000">
        <a:off x="-357438" y="4069163"/>
        <a:ext cx="714877" cy="180173"/>
      </dsp:txXfrm>
    </dsp:sp>
    <dsp:sp modelId="{0BDCBEEB-D5A1-4E2C-AE50-92C29E20CB04}">
      <dsp:nvSpPr>
        <dsp:cNvPr id="0" name=""/>
        <dsp:cNvSpPr/>
      </dsp:nvSpPr>
      <dsp:spPr>
        <a:xfrm>
          <a:off x="2738054" y="1650643"/>
          <a:ext cx="1715926" cy="857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 err="1"/>
            <a:t>Advanced</a:t>
          </a:r>
          <a:r>
            <a:rPr lang="et-EE" sz="2000" kern="1200" dirty="0"/>
            <a:t> partner 1</a:t>
          </a:r>
        </a:p>
      </dsp:txBody>
      <dsp:txXfrm>
        <a:off x="2763183" y="1675772"/>
        <a:ext cx="1665668" cy="807705"/>
      </dsp:txXfrm>
    </dsp:sp>
    <dsp:sp modelId="{40B17FB8-420E-4838-882F-FB8ACDB5206A}">
      <dsp:nvSpPr>
        <dsp:cNvPr id="0" name=""/>
        <dsp:cNvSpPr/>
      </dsp:nvSpPr>
      <dsp:spPr>
        <a:xfrm rot="18900000">
          <a:off x="3973033" y="1104940"/>
          <a:ext cx="895049" cy="3002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200" kern="1200"/>
        </a:p>
      </dsp:txBody>
      <dsp:txXfrm>
        <a:off x="4063119" y="1164997"/>
        <a:ext cx="714877" cy="180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E78F5-0A88-4841-BA97-5C2DFF9A3267}">
      <dsp:nvSpPr>
        <dsp:cNvPr id="0" name=""/>
        <dsp:cNvSpPr/>
      </dsp:nvSpPr>
      <dsp:spPr>
        <a:xfrm>
          <a:off x="0" y="4968"/>
          <a:ext cx="5861090" cy="1156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A8458-4A08-4336-B38B-2F373BA96374}">
      <dsp:nvSpPr>
        <dsp:cNvPr id="0" name=""/>
        <dsp:cNvSpPr/>
      </dsp:nvSpPr>
      <dsp:spPr>
        <a:xfrm>
          <a:off x="349830" y="265173"/>
          <a:ext cx="636056" cy="636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83C5A-6CC1-4C24-9B4C-33072BBCB8C0}">
      <dsp:nvSpPr>
        <dsp:cNvPr id="0" name=""/>
        <dsp:cNvSpPr/>
      </dsp:nvSpPr>
      <dsp:spPr>
        <a:xfrm>
          <a:off x="1335717" y="4968"/>
          <a:ext cx="2637490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700" kern="1200"/>
            <a:t>Capacity building activities:</a:t>
          </a:r>
          <a:endParaRPr lang="en-US" sz="1700" kern="1200"/>
        </a:p>
      </dsp:txBody>
      <dsp:txXfrm>
        <a:off x="1335717" y="4968"/>
        <a:ext cx="2637490" cy="1156465"/>
      </dsp:txXfrm>
    </dsp:sp>
    <dsp:sp modelId="{96271A7D-6480-4EC2-9B00-4F134E88D46A}">
      <dsp:nvSpPr>
        <dsp:cNvPr id="0" name=""/>
        <dsp:cNvSpPr/>
      </dsp:nvSpPr>
      <dsp:spPr>
        <a:xfrm>
          <a:off x="3973208" y="4968"/>
          <a:ext cx="1886575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100" kern="1200"/>
            <a:t>S</a:t>
          </a:r>
          <a:r>
            <a:rPr lang="en-US" sz="1100" kern="1200"/>
            <a:t>hort-term staff exchanges;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100" kern="1200"/>
            <a:t>E</a:t>
          </a:r>
          <a:r>
            <a:rPr lang="en-US" sz="1100" kern="1200"/>
            <a:t>xpert visits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100" kern="1200"/>
            <a:t>S</a:t>
          </a:r>
          <a:r>
            <a:rPr lang="en-US" sz="1100" kern="1200"/>
            <a:t>hort</a:t>
          </a:r>
          <a:r>
            <a:rPr lang="et-EE" sz="1100" kern="1200"/>
            <a:t> </a:t>
          </a:r>
          <a:r>
            <a:rPr lang="en-US" sz="1100" kern="1200"/>
            <a:t>term on-site or virtual training;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100" kern="1200"/>
            <a:t>W</a:t>
          </a:r>
          <a:r>
            <a:rPr lang="en-US" sz="1100" kern="1200"/>
            <a:t>orkshops;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100" kern="1200"/>
            <a:t>O</a:t>
          </a:r>
          <a:r>
            <a:rPr lang="en-US" sz="1100" kern="1200"/>
            <a:t>rganisation of joint</a:t>
          </a:r>
          <a:r>
            <a:rPr lang="et-EE" sz="1100" kern="1200"/>
            <a:t> </a:t>
          </a:r>
          <a:r>
            <a:rPr lang="en-US" sz="1100" kern="1200"/>
            <a:t>summer school type activities; </a:t>
          </a:r>
        </a:p>
      </dsp:txBody>
      <dsp:txXfrm>
        <a:off x="3973208" y="4968"/>
        <a:ext cx="1886575" cy="1156465"/>
      </dsp:txXfrm>
    </dsp:sp>
    <dsp:sp modelId="{DCA9869A-E186-4EBA-98CF-53CE14E41935}">
      <dsp:nvSpPr>
        <dsp:cNvPr id="0" name=""/>
        <dsp:cNvSpPr/>
      </dsp:nvSpPr>
      <dsp:spPr>
        <a:xfrm>
          <a:off x="0" y="1450551"/>
          <a:ext cx="5861090" cy="1156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2DCA4-5919-4F2A-969B-93845DE33FDE}">
      <dsp:nvSpPr>
        <dsp:cNvPr id="0" name=""/>
        <dsp:cNvSpPr/>
      </dsp:nvSpPr>
      <dsp:spPr>
        <a:xfrm>
          <a:off x="349830" y="1710755"/>
          <a:ext cx="636056" cy="636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9B5ED-513B-40EC-B784-707F40B3DEF2}">
      <dsp:nvSpPr>
        <dsp:cNvPr id="0" name=""/>
        <dsp:cNvSpPr/>
      </dsp:nvSpPr>
      <dsp:spPr>
        <a:xfrm>
          <a:off x="1335717" y="1450551"/>
          <a:ext cx="4524066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700" kern="1200"/>
            <a:t>D</a:t>
          </a:r>
          <a:r>
            <a:rPr lang="en-US" sz="1700" kern="1200"/>
            <a:t>issemination and outreach activities</a:t>
          </a:r>
          <a:r>
            <a:rPr lang="et-EE" sz="1700" kern="1200"/>
            <a:t>, incl. conference attendance</a:t>
          </a:r>
          <a:endParaRPr lang="en-US" sz="1700" kern="1200"/>
        </a:p>
      </dsp:txBody>
      <dsp:txXfrm>
        <a:off x="1335717" y="1450551"/>
        <a:ext cx="4524066" cy="1156465"/>
      </dsp:txXfrm>
    </dsp:sp>
    <dsp:sp modelId="{14B21699-ED57-456C-A41D-F6B0D9ECC667}">
      <dsp:nvSpPr>
        <dsp:cNvPr id="0" name=""/>
        <dsp:cNvSpPr/>
      </dsp:nvSpPr>
      <dsp:spPr>
        <a:xfrm>
          <a:off x="0" y="2896133"/>
          <a:ext cx="5861090" cy="1156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B90EF-C2FC-447C-AE32-7EAD4F048052}">
      <dsp:nvSpPr>
        <dsp:cNvPr id="0" name=""/>
        <dsp:cNvSpPr/>
      </dsp:nvSpPr>
      <dsp:spPr>
        <a:xfrm>
          <a:off x="349830" y="3156338"/>
          <a:ext cx="636056" cy="636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14DDE-CE46-4625-9BFA-BE3DC553E314}">
      <dsp:nvSpPr>
        <dsp:cNvPr id="0" name=""/>
        <dsp:cNvSpPr/>
      </dsp:nvSpPr>
      <dsp:spPr>
        <a:xfrm>
          <a:off x="1335717" y="2896133"/>
          <a:ext cx="4524066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700" kern="1200"/>
            <a:t>Dedicated work package or task: </a:t>
          </a:r>
          <a:r>
            <a:rPr lang="en-US" sz="1700" kern="1200"/>
            <a:t>strengthening the </a:t>
          </a:r>
          <a:r>
            <a:rPr lang="en-US" sz="1700" b="1" kern="1200"/>
            <a:t>research management </a:t>
          </a:r>
          <a:r>
            <a:rPr lang="en-US" sz="1700" kern="1200"/>
            <a:t>and administration</a:t>
          </a:r>
          <a:r>
            <a:rPr lang="et-EE" sz="1700" kern="1200"/>
            <a:t> </a:t>
          </a:r>
          <a:r>
            <a:rPr lang="en-US" sz="1700" kern="1200"/>
            <a:t>skills of the coordinating institution</a:t>
          </a:r>
        </a:p>
      </dsp:txBody>
      <dsp:txXfrm>
        <a:off x="1335717" y="2896133"/>
        <a:ext cx="4524066" cy="1156465"/>
      </dsp:txXfrm>
    </dsp:sp>
    <dsp:sp modelId="{09C065AB-C0C2-4E2F-A5BE-4D8A165EBC53}">
      <dsp:nvSpPr>
        <dsp:cNvPr id="0" name=""/>
        <dsp:cNvSpPr/>
      </dsp:nvSpPr>
      <dsp:spPr>
        <a:xfrm>
          <a:off x="0" y="4341715"/>
          <a:ext cx="5861090" cy="1156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9652-A6F6-453E-ADEA-1451DF3295CF}">
      <dsp:nvSpPr>
        <dsp:cNvPr id="0" name=""/>
        <dsp:cNvSpPr/>
      </dsp:nvSpPr>
      <dsp:spPr>
        <a:xfrm>
          <a:off x="349830" y="4601920"/>
          <a:ext cx="636056" cy="6360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B014-9FB2-4BC1-ACBB-03F21D655D55}">
      <dsp:nvSpPr>
        <dsp:cNvPr id="0" name=""/>
        <dsp:cNvSpPr/>
      </dsp:nvSpPr>
      <dsp:spPr>
        <a:xfrm>
          <a:off x="1335717" y="4341715"/>
          <a:ext cx="4524066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700" kern="1200"/>
            <a:t>Dedicated work package: </a:t>
          </a:r>
          <a:r>
            <a:rPr lang="et-EE" sz="1700" b="1" kern="1200"/>
            <a:t>research project </a:t>
          </a:r>
          <a:r>
            <a:rPr lang="et-EE" sz="1700" kern="1200"/>
            <a:t>not exceeding 30% of the budget </a:t>
          </a:r>
          <a:endParaRPr lang="en-US" sz="1700" kern="1200"/>
        </a:p>
      </dsp:txBody>
      <dsp:txXfrm>
        <a:off x="1335717" y="4341715"/>
        <a:ext cx="4524066" cy="1156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7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60"/>
            <a:ext cx="2606353" cy="79412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B9214274-5EED-4731-BAE8-5DBFE5E775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76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-1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4CDB810C-5431-4EC0-94A7-44BF7C4392F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4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60"/>
            <a:ext cx="2606353" cy="794123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4">
            <a:extLst>
              <a:ext uri="{FF2B5EF4-FFF2-40B4-BE49-F238E27FC236}">
                <a16:creationId xmlns:a16="http://schemas.microsoft.com/office/drawing/2014/main" id="{85E3949B-815C-442E-AA24-A14C20540DF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8" name="Sisu kohatäide 4">
            <a:extLst>
              <a:ext uri="{FF2B5EF4-FFF2-40B4-BE49-F238E27FC236}">
                <a16:creationId xmlns:a16="http://schemas.microsoft.com/office/drawing/2014/main" id="{552C31B5-F62A-4EDD-BAD6-9FE4098441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9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0" name="Sisu kohatäide 4">
            <a:extLst>
              <a:ext uri="{FF2B5EF4-FFF2-40B4-BE49-F238E27FC236}">
                <a16:creationId xmlns:a16="http://schemas.microsoft.com/office/drawing/2014/main" id="{9E68A62E-51C9-40EB-A1A0-552142AE95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2" name="Sisu kohatäide 4">
            <a:extLst>
              <a:ext uri="{FF2B5EF4-FFF2-40B4-BE49-F238E27FC236}">
                <a16:creationId xmlns:a16="http://schemas.microsoft.com/office/drawing/2014/main" id="{A46574CF-F450-4BAC-B71D-A2EAF3F682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3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ti/joonist j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u kohatäide 3">
            <a:extLst>
              <a:ext uri="{FF2B5EF4-FFF2-40B4-BE49-F238E27FC236}">
                <a16:creationId xmlns:a16="http://schemas.microsoft.com/office/drawing/2014/main" id="{8553F907-BE94-4425-B378-00EF85BA1CD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5" name="Sisu kohatäide 3">
            <a:extLst>
              <a:ext uri="{FF2B5EF4-FFF2-40B4-BE49-F238E27FC236}">
                <a16:creationId xmlns:a16="http://schemas.microsoft.com/office/drawing/2014/main" id="{E42083A8-95B8-42E2-805F-CCE365EF0E6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6" name="Sisu kohatäide 3">
            <a:extLst>
              <a:ext uri="{FF2B5EF4-FFF2-40B4-BE49-F238E27FC236}">
                <a16:creationId xmlns:a16="http://schemas.microsoft.com/office/drawing/2014/main" id="{F6E9E510-B05B-4D40-808B-5EA7CA34BA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3">
            <a:extLst>
              <a:ext uri="{FF2B5EF4-FFF2-40B4-BE49-F238E27FC236}">
                <a16:creationId xmlns:a16="http://schemas.microsoft.com/office/drawing/2014/main" id="{C7CB8FA2-06DD-415F-9906-6ED10EDC791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3429000"/>
            <a:ext cx="6096000" cy="3429000"/>
          </a:xfrm>
          <a:noFill/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8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8A99FC-17D3-43B0-9C0A-F8F6A7B58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77343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AF70A102-6DDE-4480-8A6C-124FC809D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7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60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811823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60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7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35380A04-F7E3-4519-AD4C-5E1425B17923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04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188AD-F07D-4AB2-8A94-F0E2D3EBB2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86562F-AB3F-46FF-8F9F-1117E969E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090388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07341EE1-3AC7-4544-B29E-EDF47DCF3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60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F343B94A-FA31-419C-86D9-7226C86B2018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39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59"/>
            <a:ext cx="2606353" cy="79412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317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78860"/>
            <a:ext cx="2606353" cy="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B445C-DE68-4E0E-B816-49898BF4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24F0-4944-4A0A-B599-F0F8EB6D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8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pwideranet.eu/" TargetMode="External"/><Relationship Id="rId3" Type="http://schemas.openxmlformats.org/officeDocument/2006/relationships/hyperlink" Target="https://ec.europa.eu/info/funding-tenders/opportunities/portal/screen/opportunities/topic-search;callCode=null;freeTextSearchKeyword=widera;matchWholeText=true;typeCodes=0,1,2,8;statusCodes=31094501,31094502;programmePeriod=null;programCcm2Id=43108390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hyperlink" Target="https://ec.europa.eu/info/funding-tenders/opportunities/portal/screen/support/ncp" TargetMode="External"/><Relationship Id="rId2" Type="http://schemas.openxmlformats.org/officeDocument/2006/relationships/hyperlink" Target="https://ec.europa.eu/info/funding-tenders/opportunities/docs/2021-2027/horizon/wp-call/2023-2024/wp-11-widening-participation-and-strengthening-the-european-research-area_horizon-2023-2024_en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info/funding-tenders/opportunities/portal/screen/programmes/horizon/lump-sum" TargetMode="External"/><Relationship Id="rId5" Type="http://schemas.openxmlformats.org/officeDocument/2006/relationships/hyperlink" Target="https://assets.ctfassets.net/cdx728z92xkc/38BpgJGwU8LdtpqVDUU8Fm/7a6c1bb197986e68b2a6d3d923dd770d/ec_widera-he-infoday-widening-presentation.pdf" TargetMode="External"/><Relationship Id="rId10" Type="http://schemas.openxmlformats.org/officeDocument/2006/relationships/hyperlink" Target="https://cordis.europa.eu/search?q=contenttype%3D%27project%27%20AND%20%2Fproject%2Frelations%2Fassociations%2FrelatedMasterCall%2Fcall%2Fidentifier%3D%27HORIZON-WIDERA-2021-ACCESS-03%27&amp;p=1&amp;num=10&amp;srt=Relevance:decreasing" TargetMode="External"/><Relationship Id="rId4" Type="http://schemas.openxmlformats.org/officeDocument/2006/relationships/hyperlink" Target="https://youtu.be/wdK-P91UtSo" TargetMode="External"/><Relationship Id="rId9" Type="http://schemas.openxmlformats.org/officeDocument/2006/relationships/hyperlink" Target="https://ncpwidenet.us4.list-manage.com/subscribe?u=b4c67d6c6d0cc896cdaaa4248&amp;id=b7fdb5041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FB393E18-448C-4B0B-9CD4-1F5CD580D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67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t-EE" dirty="0"/>
              <a:t>The 2023 TWINNING </a:t>
            </a:r>
            <a:r>
              <a:rPr lang="et-EE" dirty="0" err="1"/>
              <a:t>call</a:t>
            </a:r>
            <a:r>
              <a:rPr lang="et-EE" dirty="0"/>
              <a:t> </a:t>
            </a:r>
            <a:r>
              <a:rPr lang="et-EE" dirty="0" err="1"/>
              <a:t>under</a:t>
            </a:r>
            <a:br>
              <a:rPr lang="et-EE" dirty="0"/>
            </a:br>
            <a:r>
              <a:rPr lang="et-EE" dirty="0"/>
              <a:t>Widening </a:t>
            </a:r>
            <a:r>
              <a:rPr lang="et-EE" dirty="0" err="1"/>
              <a:t>participation</a:t>
            </a:r>
            <a:r>
              <a:rPr lang="et-EE" dirty="0"/>
              <a:t> and </a:t>
            </a:r>
            <a:r>
              <a:rPr lang="et-EE" dirty="0" err="1"/>
              <a:t>spreading</a:t>
            </a:r>
            <a:r>
              <a:rPr lang="et-EE" dirty="0"/>
              <a:t> </a:t>
            </a:r>
            <a:r>
              <a:rPr lang="et-EE" dirty="0" err="1"/>
              <a:t>excellence</a:t>
            </a:r>
            <a:endParaRPr lang="en-GB" dirty="0"/>
          </a:p>
        </p:txBody>
      </p:sp>
      <p:sp>
        <p:nvSpPr>
          <p:cNvPr id="7" name="Alapealkiri 6">
            <a:extLst>
              <a:ext uri="{FF2B5EF4-FFF2-40B4-BE49-F238E27FC236}">
                <a16:creationId xmlns:a16="http://schemas.microsoft.com/office/drawing/2014/main" id="{773323BB-FD99-4FAD-8279-43691CAD3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2882"/>
            <a:ext cx="9144000" cy="1655762"/>
          </a:xfrm>
        </p:spPr>
        <p:txBody>
          <a:bodyPr/>
          <a:lstStyle/>
          <a:p>
            <a:r>
              <a:rPr lang="et-EE" dirty="0"/>
              <a:t>Kristin Kraav</a:t>
            </a:r>
            <a:br>
              <a:rPr lang="et-EE" dirty="0"/>
            </a:br>
            <a:r>
              <a:rPr lang="et-EE" dirty="0"/>
              <a:t>WIDERA NCP, Estonia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2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CBA8E58-EE79-7FFD-93A0-8CE53B21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Twinning</a:t>
            </a:r>
            <a:r>
              <a:rPr lang="et-EE" dirty="0"/>
              <a:t> </a:t>
            </a:r>
            <a:r>
              <a:rPr lang="et-EE" dirty="0" err="1"/>
              <a:t>consortium</a:t>
            </a:r>
            <a:endParaRPr lang="et-EE" dirty="0"/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9E4E6226-3FE8-20EA-D583-2B7DEFFA6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628842"/>
              </p:ext>
            </p:extLst>
          </p:nvPr>
        </p:nvGraphicFramePr>
        <p:xfrm>
          <a:off x="863600" y="2017713"/>
          <a:ext cx="10490200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00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457889A-02F5-F4FD-D9A0-8EA9394D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t-EE" sz="7400"/>
              <a:t>Twinning: possible activities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Sisu kohatäide 2">
            <a:extLst>
              <a:ext uri="{FF2B5EF4-FFF2-40B4-BE49-F238E27FC236}">
                <a16:creationId xmlns:a16="http://schemas.microsoft.com/office/drawing/2014/main" id="{101C6F86-7E0B-3A42-F6C7-70881E2C0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350946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29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EDFA6D-E608-6F75-1079-A7782A989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/>
              <a:t>Overall</a:t>
            </a:r>
            <a:r>
              <a:rPr lang="et-EE" dirty="0"/>
              <a:t> </a:t>
            </a:r>
            <a:r>
              <a:rPr lang="et-EE" dirty="0" err="1"/>
              <a:t>budget</a:t>
            </a:r>
            <a:r>
              <a:rPr lang="et-EE" dirty="0"/>
              <a:t> </a:t>
            </a:r>
            <a:r>
              <a:rPr lang="et-EE" dirty="0" err="1"/>
              <a:t>per</a:t>
            </a:r>
            <a:r>
              <a:rPr lang="et-EE" dirty="0"/>
              <a:t> </a:t>
            </a:r>
            <a:r>
              <a:rPr lang="et-EE" dirty="0" err="1"/>
              <a:t>project</a:t>
            </a:r>
            <a:r>
              <a:rPr lang="et-EE" dirty="0"/>
              <a:t> 0.8 – 1.5 </a:t>
            </a:r>
            <a:r>
              <a:rPr lang="et-EE" dirty="0" err="1"/>
              <a:t>million</a:t>
            </a:r>
            <a:r>
              <a:rPr lang="et-EE" dirty="0"/>
              <a:t> Euros</a:t>
            </a:r>
          </a:p>
          <a:p>
            <a:pPr lvl="1"/>
            <a:r>
              <a:rPr lang="et-EE" dirty="0"/>
              <a:t>For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first</a:t>
            </a:r>
            <a:r>
              <a:rPr lang="et-EE" dirty="0"/>
              <a:t> </a:t>
            </a:r>
            <a:r>
              <a:rPr lang="et-EE" dirty="0" err="1"/>
              <a:t>time</a:t>
            </a:r>
            <a:r>
              <a:rPr lang="et-EE" dirty="0"/>
              <a:t>, </a:t>
            </a:r>
            <a:r>
              <a:rPr lang="et-EE" dirty="0" err="1"/>
              <a:t>Twinning</a:t>
            </a:r>
            <a:r>
              <a:rPr lang="et-EE" dirty="0"/>
              <a:t> </a:t>
            </a:r>
            <a:r>
              <a:rPr lang="et-EE" dirty="0" err="1"/>
              <a:t>call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b="1" dirty="0" err="1"/>
              <a:t>lump</a:t>
            </a:r>
            <a:r>
              <a:rPr lang="et-EE" b="1" dirty="0"/>
              <a:t> </a:t>
            </a:r>
            <a:r>
              <a:rPr lang="et-EE" b="1" dirty="0" err="1"/>
              <a:t>sum</a:t>
            </a:r>
            <a:r>
              <a:rPr lang="et-EE" b="1" dirty="0"/>
              <a:t> </a:t>
            </a:r>
            <a:r>
              <a:rPr lang="et-EE" b="1" dirty="0" err="1"/>
              <a:t>funding</a:t>
            </a:r>
            <a:endParaRPr lang="et-EE" b="1" dirty="0"/>
          </a:p>
          <a:p>
            <a:pPr lvl="1"/>
            <a:r>
              <a:rPr lang="et-EE" dirty="0"/>
              <a:t>Research </a:t>
            </a:r>
            <a:r>
              <a:rPr lang="et-EE" dirty="0" err="1"/>
              <a:t>component</a:t>
            </a:r>
            <a:r>
              <a:rPr lang="et-EE" dirty="0"/>
              <a:t>: </a:t>
            </a:r>
            <a:r>
              <a:rPr lang="et-EE" dirty="0" err="1"/>
              <a:t>max</a:t>
            </a:r>
            <a:r>
              <a:rPr lang="et-EE" dirty="0"/>
              <a:t> 30%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total</a:t>
            </a:r>
            <a:r>
              <a:rPr lang="et-EE" dirty="0"/>
              <a:t> </a:t>
            </a:r>
            <a:r>
              <a:rPr lang="et-EE" dirty="0" err="1"/>
              <a:t>budget</a:t>
            </a:r>
            <a:endParaRPr lang="et-EE" dirty="0"/>
          </a:p>
          <a:p>
            <a:pPr lvl="2"/>
            <a:r>
              <a:rPr lang="et-EE" dirty="0"/>
              <a:t>50%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research</a:t>
            </a:r>
            <a:r>
              <a:rPr lang="et-EE" dirty="0"/>
              <a:t> </a:t>
            </a:r>
            <a:r>
              <a:rPr lang="et-EE" dirty="0" err="1"/>
              <a:t>budget</a:t>
            </a:r>
            <a:r>
              <a:rPr lang="et-EE" dirty="0"/>
              <a:t> must </a:t>
            </a:r>
            <a:r>
              <a:rPr lang="et-EE" dirty="0" err="1"/>
              <a:t>remain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coordinator</a:t>
            </a:r>
            <a:endParaRPr lang="et-EE" dirty="0"/>
          </a:p>
          <a:p>
            <a:pPr lvl="2"/>
            <a:endParaRPr lang="et-EE" dirty="0"/>
          </a:p>
          <a:p>
            <a:endParaRPr lang="et-EE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4C9ABF0F-8223-D8A5-E806-FD31CC58B0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1CC9F481-CE2F-351F-5827-00CA90E3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Twinning</a:t>
            </a:r>
            <a:r>
              <a:rPr lang="et-EE" dirty="0"/>
              <a:t> - </a:t>
            </a:r>
            <a:r>
              <a:rPr lang="et-EE" dirty="0" err="1"/>
              <a:t>Budget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1841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AD0CA58C-06D5-4A95-BC08-B3BA4622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Additional</a:t>
            </a:r>
            <a:r>
              <a:rPr lang="et-EE" dirty="0"/>
              <a:t> </a:t>
            </a:r>
            <a:r>
              <a:rPr lang="et-EE" dirty="0" err="1"/>
              <a:t>information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76F1FCF6-7564-4D13-968D-4FDF96A2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>
                <a:hlinkClick r:id="rId2"/>
              </a:rPr>
              <a:t>WIDERA </a:t>
            </a:r>
            <a:r>
              <a:rPr lang="et-EE" dirty="0" err="1">
                <a:hlinkClick r:id="rId2"/>
              </a:rPr>
              <a:t>work</a:t>
            </a:r>
            <a:r>
              <a:rPr lang="et-EE" dirty="0">
                <a:hlinkClick r:id="rId2"/>
              </a:rPr>
              <a:t> programme 2023-2024</a:t>
            </a:r>
            <a:endParaRPr lang="et-EE" dirty="0"/>
          </a:p>
          <a:p>
            <a:r>
              <a:rPr lang="et-EE" dirty="0">
                <a:hlinkClick r:id="rId3"/>
              </a:rPr>
              <a:t>WIDERA </a:t>
            </a:r>
            <a:r>
              <a:rPr lang="et-EE" dirty="0" err="1">
                <a:hlinkClick r:id="rId3"/>
              </a:rPr>
              <a:t>calls</a:t>
            </a:r>
            <a:r>
              <a:rPr lang="et-EE" dirty="0">
                <a:hlinkClick r:id="rId3"/>
              </a:rPr>
              <a:t> in </a:t>
            </a:r>
            <a:r>
              <a:rPr lang="et-EE" dirty="0" err="1">
                <a:hlinkClick r:id="rId3"/>
              </a:rPr>
              <a:t>the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Funding</a:t>
            </a:r>
            <a:r>
              <a:rPr lang="et-EE" dirty="0">
                <a:hlinkClick r:id="rId3"/>
              </a:rPr>
              <a:t> and </a:t>
            </a:r>
            <a:r>
              <a:rPr lang="et-EE" dirty="0" err="1">
                <a:hlinkClick r:id="rId3"/>
              </a:rPr>
              <a:t>Tenders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portal</a:t>
            </a:r>
            <a:endParaRPr lang="et-EE" dirty="0"/>
          </a:p>
          <a:p>
            <a:r>
              <a:rPr lang="et-EE" dirty="0"/>
              <a:t>Widening </a:t>
            </a:r>
            <a:r>
              <a:rPr lang="et-EE" dirty="0" err="1"/>
              <a:t>infoday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European </a:t>
            </a:r>
            <a:r>
              <a:rPr lang="et-EE" dirty="0" err="1"/>
              <a:t>Commission</a:t>
            </a:r>
            <a:r>
              <a:rPr lang="et-EE" dirty="0"/>
              <a:t> (2023-2024 </a:t>
            </a:r>
            <a:r>
              <a:rPr lang="et-EE" dirty="0" err="1"/>
              <a:t>work</a:t>
            </a:r>
            <a:r>
              <a:rPr lang="et-EE" dirty="0"/>
              <a:t> programme): </a:t>
            </a:r>
            <a:r>
              <a:rPr lang="et-EE" b="0" i="0" u="sng" strike="noStrike" dirty="0">
                <a:solidFill>
                  <a:srgbClr val="1155CC"/>
                </a:solidFill>
                <a:effectLst/>
                <a:hlinkClick r:id="rId4"/>
              </a:rPr>
              <a:t>video </a:t>
            </a:r>
            <a:r>
              <a:rPr lang="et-EE" b="0" i="0" u="none" strike="noStrike" dirty="0">
                <a:solidFill>
                  <a:srgbClr val="000000"/>
                </a:solidFill>
                <a:effectLst/>
              </a:rPr>
              <a:t>&amp; </a:t>
            </a:r>
            <a:r>
              <a:rPr lang="et-EE" b="0" i="0" u="sng" strike="noStrike" dirty="0" err="1">
                <a:solidFill>
                  <a:srgbClr val="1155CC"/>
                </a:solidFill>
                <a:effectLst/>
                <a:hlinkClick r:id="rId5"/>
              </a:rPr>
              <a:t>presentation</a:t>
            </a:r>
            <a:endParaRPr lang="et-EE" b="0" i="0" u="sng" strike="noStrike" dirty="0">
              <a:solidFill>
                <a:srgbClr val="1155CC"/>
              </a:solidFill>
              <a:effectLst/>
            </a:endParaRPr>
          </a:p>
          <a:p>
            <a:r>
              <a:rPr lang="et-EE" u="sng" dirty="0">
                <a:solidFill>
                  <a:srgbClr val="1155CC"/>
                </a:solidFill>
                <a:hlinkClick r:id="rId6"/>
              </a:rPr>
              <a:t>Lump </a:t>
            </a:r>
            <a:r>
              <a:rPr lang="et-EE" u="sng" dirty="0" err="1">
                <a:solidFill>
                  <a:srgbClr val="1155CC"/>
                </a:solidFill>
                <a:hlinkClick r:id="rId6"/>
              </a:rPr>
              <a:t>sum</a:t>
            </a:r>
            <a:r>
              <a:rPr lang="et-EE" u="sng" dirty="0">
                <a:solidFill>
                  <a:srgbClr val="1155CC"/>
                </a:solidFill>
                <a:hlinkClick r:id="rId6"/>
              </a:rPr>
              <a:t> </a:t>
            </a:r>
            <a:r>
              <a:rPr lang="et-EE" u="sng" dirty="0" err="1">
                <a:solidFill>
                  <a:srgbClr val="1155CC"/>
                </a:solidFill>
                <a:hlinkClick r:id="rId6"/>
              </a:rPr>
              <a:t>funding</a:t>
            </a:r>
            <a:r>
              <a:rPr lang="et-EE" u="sng" dirty="0">
                <a:solidFill>
                  <a:srgbClr val="1155CC"/>
                </a:solidFill>
                <a:hlinkClick r:id="rId6"/>
              </a:rPr>
              <a:t> in Horizon Europe</a:t>
            </a:r>
            <a:endParaRPr lang="et-EE" b="0" i="0" strike="noStrike" dirty="0">
              <a:solidFill>
                <a:srgbClr val="1155CC"/>
              </a:solidFill>
              <a:effectLst/>
            </a:endParaRPr>
          </a:p>
          <a:p>
            <a:r>
              <a:rPr lang="et-EE" dirty="0"/>
              <a:t>WIDERA </a:t>
            </a:r>
            <a:r>
              <a:rPr lang="et-EE" dirty="0">
                <a:hlinkClick r:id="rId7"/>
              </a:rPr>
              <a:t>National Contact Points</a:t>
            </a:r>
            <a:r>
              <a:rPr lang="et-EE" dirty="0"/>
              <a:t> </a:t>
            </a:r>
          </a:p>
          <a:p>
            <a:r>
              <a:rPr lang="et-EE" dirty="0"/>
              <a:t>WIDERA NCP </a:t>
            </a:r>
            <a:r>
              <a:rPr lang="et-EE" dirty="0" err="1"/>
              <a:t>project</a:t>
            </a:r>
            <a:r>
              <a:rPr lang="et-EE" dirty="0"/>
              <a:t>: </a:t>
            </a:r>
            <a:r>
              <a:rPr lang="et-EE" dirty="0">
                <a:hlinkClick r:id="rId8"/>
              </a:rPr>
              <a:t>https://www.ncpwideranet.eu/</a:t>
            </a:r>
            <a:r>
              <a:rPr lang="et-EE" dirty="0"/>
              <a:t> </a:t>
            </a:r>
          </a:p>
          <a:p>
            <a:pPr lvl="1"/>
            <a:r>
              <a:rPr lang="et-EE" dirty="0">
                <a:hlinkClick r:id="rId9"/>
              </a:rPr>
              <a:t>Subscribe </a:t>
            </a:r>
            <a:r>
              <a:rPr lang="et-EE" dirty="0" err="1">
                <a:hlinkClick r:id="rId9"/>
              </a:rPr>
              <a:t>to</a:t>
            </a:r>
            <a:r>
              <a:rPr lang="et-EE" dirty="0">
                <a:hlinkClick r:id="rId9"/>
              </a:rPr>
              <a:t> </a:t>
            </a:r>
            <a:r>
              <a:rPr lang="et-EE" dirty="0" err="1">
                <a:hlinkClick r:id="rId9"/>
              </a:rPr>
              <a:t>our</a:t>
            </a:r>
            <a:r>
              <a:rPr lang="et-EE" dirty="0">
                <a:hlinkClick r:id="rId9"/>
              </a:rPr>
              <a:t> </a:t>
            </a:r>
            <a:r>
              <a:rPr lang="et-EE" dirty="0" err="1">
                <a:hlinkClick r:id="rId9"/>
              </a:rPr>
              <a:t>newsletter</a:t>
            </a:r>
            <a:r>
              <a:rPr lang="et-EE" dirty="0">
                <a:hlinkClick r:id="rId9"/>
              </a:rPr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up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date</a:t>
            </a:r>
            <a:endParaRPr lang="et-EE" dirty="0"/>
          </a:p>
          <a:p>
            <a:r>
              <a:rPr lang="et-EE" dirty="0">
                <a:hlinkClick r:id="rId10"/>
              </a:rPr>
              <a:t>Funded </a:t>
            </a:r>
            <a:r>
              <a:rPr lang="et-EE" dirty="0" err="1">
                <a:hlinkClick r:id="rId10"/>
              </a:rPr>
              <a:t>Twinning</a:t>
            </a:r>
            <a:r>
              <a:rPr lang="et-EE" dirty="0">
                <a:hlinkClick r:id="rId10"/>
              </a:rPr>
              <a:t> </a:t>
            </a:r>
            <a:r>
              <a:rPr lang="et-EE" dirty="0" err="1">
                <a:hlinkClick r:id="rId10"/>
              </a:rPr>
              <a:t>projects</a:t>
            </a:r>
            <a:r>
              <a:rPr lang="et-EE" dirty="0">
                <a:hlinkClick r:id="rId10"/>
              </a:rPr>
              <a:t> on CORDIS </a:t>
            </a:r>
            <a:r>
              <a:rPr lang="et-EE" dirty="0" err="1">
                <a:hlinkClick r:id="rId10"/>
              </a:rPr>
              <a:t>website</a:t>
            </a:r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0419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AD0CA58C-06D5-4A95-BC08-B3BA4622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Horizon Europe</a:t>
            </a:r>
            <a:endParaRPr lang="en-GB" dirty="0"/>
          </a:p>
        </p:txBody>
      </p:sp>
      <p:pic>
        <p:nvPicPr>
          <p:cNvPr id="4" name="Sisu kohatäide 6">
            <a:extLst>
              <a:ext uri="{FF2B5EF4-FFF2-40B4-BE49-F238E27FC236}">
                <a16:creationId xmlns:a16="http://schemas.microsoft.com/office/drawing/2014/main" id="{5D5A0E5B-0A4E-4F7A-A8B7-C558FBA8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52" y="1853688"/>
            <a:ext cx="8876669" cy="4723920"/>
          </a:xfrm>
          <a:prstGeom prst="rect">
            <a:avLst/>
          </a:prstGeom>
        </p:spPr>
      </p:pic>
      <p:sp>
        <p:nvSpPr>
          <p:cNvPr id="2" name="Ristkülik 1">
            <a:extLst>
              <a:ext uri="{FF2B5EF4-FFF2-40B4-BE49-F238E27FC236}">
                <a16:creationId xmlns:a16="http://schemas.microsoft.com/office/drawing/2014/main" id="{B0D2BB04-8652-4E60-A82A-AE7C9887C295}"/>
              </a:ext>
            </a:extLst>
          </p:cNvPr>
          <p:cNvSpPr/>
          <p:nvPr/>
        </p:nvSpPr>
        <p:spPr>
          <a:xfrm>
            <a:off x="1912690" y="5788404"/>
            <a:ext cx="4026716" cy="318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297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E7FED8C1-B341-4701-9928-1B56A858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Widening </a:t>
            </a:r>
            <a:r>
              <a:rPr lang="et-EE" dirty="0" err="1"/>
              <a:t>instrumens</a:t>
            </a:r>
            <a:r>
              <a:rPr lang="et-EE" dirty="0"/>
              <a:t> 2023-2024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1C144A8F-CF4A-48AC-9479-2C29A47E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2" y="1400960"/>
            <a:ext cx="10490688" cy="510050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Teaming</a:t>
            </a: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for</a:t>
            </a: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Excellence</a:t>
            </a:r>
            <a:r>
              <a:rPr lang="et-EE" sz="18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, European </a:t>
            </a:r>
            <a:r>
              <a:rPr lang="et-EE" sz="1800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Excellence</a:t>
            </a:r>
            <a:r>
              <a:rPr lang="et-EE" sz="18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Initiative</a:t>
            </a:r>
            <a:r>
              <a:rPr lang="et-EE" sz="18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– </a:t>
            </a:r>
            <a:r>
              <a:rPr lang="et-EE" sz="1800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call</a:t>
            </a:r>
            <a:r>
              <a:rPr lang="et-EE" sz="18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deadline</a:t>
            </a:r>
            <a:r>
              <a:rPr lang="et-EE" sz="18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has</a:t>
            </a:r>
            <a:r>
              <a:rPr lang="et-EE" sz="18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passed</a:t>
            </a: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900" b="1" dirty="0" err="1">
                <a:effectLst/>
                <a:ea typeface="Times New Roman" panose="02020603050405020304" pitchFamily="18" charset="0"/>
              </a:rPr>
              <a:t>Twinning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-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Twinning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aims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to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enhance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networking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activities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between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research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institutions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of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Widening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countries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,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acting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as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co-ordinators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, and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top-class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leading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counterparts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at European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Union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level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, by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linking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it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with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at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least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two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research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institutions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from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two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different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Member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States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or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 Associated </a:t>
            </a:r>
            <a:r>
              <a:rPr lang="et-EE" sz="1900" dirty="0" err="1">
                <a:effectLst/>
                <a:ea typeface="Times New Roman" panose="02020603050405020304" pitchFamily="18" charset="0"/>
              </a:rPr>
              <a:t>Countries</a:t>
            </a:r>
            <a:r>
              <a:rPr lang="et-EE" sz="1900" dirty="0">
                <a:effectLst/>
                <a:ea typeface="Times New Roman" panose="02020603050405020304" pitchFamily="18" charset="0"/>
              </a:rPr>
              <a:t>. </a:t>
            </a:r>
            <a:endParaRPr lang="et-EE" sz="19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Pathways</a:t>
            </a: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</a:t>
            </a: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Synergies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–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scheme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will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unlock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synergies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of Horizon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projects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with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funds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under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cohesion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policy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in Widening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countries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It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provides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support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for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additional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efforts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required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for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setting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up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interfaces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between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two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different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funding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systems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Dissemination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Exploitation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Support Facility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Hop</a:t>
            </a: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-on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–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It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allows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entities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from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low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R&amp;I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performing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countries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join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already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ongoing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R&amp;I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actions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All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consortium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partners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need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agree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on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accession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of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new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widening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partner and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accepted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application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will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trigger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amendment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ongoing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action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Excellence</a:t>
            </a: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Hubs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–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solidFill>
                  <a:srgbClr val="40404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This</a:t>
            </a:r>
            <a:r>
              <a:rPr lang="et-EE" sz="1800" dirty="0">
                <a:solidFill>
                  <a:srgbClr val="40404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solidFill>
                  <a:srgbClr val="40404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a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ction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focuses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on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innovation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by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allowing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innovation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ecosystems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in Widening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countries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and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beyond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by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teaming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up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and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creating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better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linkages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between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academia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business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government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and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society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ERA </a:t>
            </a: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Chairs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–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this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action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increases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research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capacity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by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attracting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high-level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researchers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widening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university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or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research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centre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It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will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establish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research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team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fully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integrated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in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coordinator's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institution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significantly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improve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its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research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performance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in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scientific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domain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of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choice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ERA </a:t>
            </a:r>
            <a:r>
              <a:rPr lang="et-EE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Talents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–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This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action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aims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boost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interoperability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of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careers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and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employability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of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research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and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innovation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talents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across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sectors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with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centre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of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gravity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in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widening</a:t>
            </a:r>
            <a:r>
              <a:rPr lang="et-EE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countries</a:t>
            </a:r>
            <a:r>
              <a:rPr lang="et-EE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t-EE" sz="1800" b="1" dirty="0">
                <a:latin typeface="Calibri Light" panose="020F0302020204030204" pitchFamily="34" charset="0"/>
              </a:rPr>
              <a:t>ERA </a:t>
            </a:r>
            <a:r>
              <a:rPr lang="et-EE" sz="1800" b="1" dirty="0" err="1">
                <a:latin typeface="Calibri Light" panose="020F0302020204030204" pitchFamily="34" charset="0"/>
              </a:rPr>
              <a:t>Fellowships</a:t>
            </a:r>
            <a:r>
              <a:rPr lang="et-EE" sz="1800" b="1" dirty="0">
                <a:latin typeface="Calibri Light" panose="020F0302020204030204" pitchFamily="34" charset="0"/>
              </a:rPr>
              <a:t> – </a:t>
            </a:r>
            <a:r>
              <a:rPr lang="et-EE" sz="1800" b="1" dirty="0" err="1">
                <a:latin typeface="Calibri Light" panose="020F0302020204030204" pitchFamily="34" charset="0"/>
              </a:rPr>
              <a:t>connected</a:t>
            </a:r>
            <a:r>
              <a:rPr lang="et-EE" sz="1800" b="1" dirty="0">
                <a:latin typeface="Calibri Light" panose="020F0302020204030204" pitchFamily="34" charset="0"/>
              </a:rPr>
              <a:t> </a:t>
            </a:r>
            <a:r>
              <a:rPr lang="et-EE" sz="1800" b="1" dirty="0" err="1">
                <a:latin typeface="Calibri Light" panose="020F0302020204030204" pitchFamily="34" charset="0"/>
              </a:rPr>
              <a:t>to</a:t>
            </a:r>
            <a:r>
              <a:rPr lang="et-EE" sz="1800" b="1" dirty="0">
                <a:latin typeface="Calibri Light" panose="020F0302020204030204" pitchFamily="34" charset="0"/>
              </a:rPr>
              <a:t> MSCA </a:t>
            </a:r>
            <a:r>
              <a:rPr lang="et-EE" sz="1800" b="1" dirty="0" err="1">
                <a:latin typeface="Calibri Light" panose="020F0302020204030204" pitchFamily="34" charset="0"/>
              </a:rPr>
              <a:t>Postdoctoral</a:t>
            </a:r>
            <a:r>
              <a:rPr lang="et-EE" sz="1800" b="1" dirty="0">
                <a:latin typeface="Calibri Light" panose="020F0302020204030204" pitchFamily="34" charset="0"/>
              </a:rPr>
              <a:t> </a:t>
            </a:r>
            <a:r>
              <a:rPr lang="et-EE" sz="1800" b="1" dirty="0" err="1">
                <a:latin typeface="Calibri Light" panose="020F0302020204030204" pitchFamily="34" charset="0"/>
              </a:rPr>
              <a:t>Fellowships</a:t>
            </a:r>
            <a:endParaRPr lang="et-EE" sz="18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9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DB8C37A-B481-2A1C-F935-593EADFB4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/>
              <a:t>Twinning</a:t>
            </a: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D78F7F0-DC0E-F04A-CEAF-8DCD64DD5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627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38EB12D4-D7AD-43F1-61F2-0268A38C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F6FB493F-6B7C-ADAE-EF85-B6ADCAD8A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7498B52B-0CD3-9773-F789-25094C39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65" y="10274"/>
            <a:ext cx="12264334" cy="68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6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8ED8763-061C-2895-E516-B8C6D66A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2CF7C6B-05D6-8700-12C3-B881E56DF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162518A6-9BA6-E81B-AF5F-B00E44D0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"/>
            <a:ext cx="12192000" cy="68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0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5E362B1E-724F-8B5E-7AF2-1F907CE3E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Bottom-up</a:t>
            </a:r>
            <a:endParaRPr lang="et-EE" dirty="0"/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787E4A6C-98E1-6402-EF09-489D269525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 err="1"/>
              <a:t>Open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proposals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b="1" dirty="0" err="1"/>
              <a:t>any</a:t>
            </a:r>
            <a:r>
              <a:rPr lang="et-EE" b="1" dirty="0"/>
              <a:t> </a:t>
            </a:r>
            <a:r>
              <a:rPr lang="et-EE" b="1" dirty="0" err="1"/>
              <a:t>research</a:t>
            </a:r>
            <a:r>
              <a:rPr lang="et-EE" b="1" dirty="0"/>
              <a:t> </a:t>
            </a:r>
            <a:r>
              <a:rPr lang="et-EE" b="1" dirty="0" err="1"/>
              <a:t>field</a:t>
            </a:r>
            <a:endParaRPr lang="et-EE" b="1" dirty="0"/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B766CDD9-0B02-B1A0-0B3D-118A4C0CB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dirty="0"/>
              <a:t>Green Deal</a:t>
            </a:r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4EB4F105-32ED-BEFB-3166-2C6DAEC8B4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t-EE" dirty="0"/>
              <a:t>F</a:t>
            </a:r>
            <a:r>
              <a:rPr lang="en-US" dirty="0" err="1"/>
              <a:t>ocus</a:t>
            </a:r>
            <a:r>
              <a:rPr lang="en-US" dirty="0"/>
              <a:t> on a defined area of research innovation directly linked to at</a:t>
            </a:r>
            <a:r>
              <a:rPr lang="et-EE" dirty="0"/>
              <a:t> </a:t>
            </a:r>
            <a:r>
              <a:rPr lang="en-US" dirty="0"/>
              <a:t>least one of the actions listed in the European Green Deal strategy, notably </a:t>
            </a:r>
            <a:r>
              <a:rPr lang="en-US" b="1" dirty="0"/>
              <a:t>transport</a:t>
            </a:r>
            <a:r>
              <a:rPr lang="et-EE" b="1" dirty="0"/>
              <a:t>, </a:t>
            </a:r>
            <a:r>
              <a:rPr lang="en-US" b="1" dirty="0"/>
              <a:t>industry, energy, buildings’ ecological efficiency, nature and health protection</a:t>
            </a:r>
            <a:r>
              <a:rPr lang="en-US" dirty="0"/>
              <a:t>, boosting</a:t>
            </a:r>
            <a:r>
              <a:rPr lang="et-EE" dirty="0"/>
              <a:t> </a:t>
            </a:r>
            <a:r>
              <a:rPr lang="en-US" dirty="0"/>
              <a:t>global climate action</a:t>
            </a:r>
            <a:endParaRPr lang="et-EE" dirty="0"/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D0EDC2A4-0ABA-3215-0DB5-6E4F7B4D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Twinning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2849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>
            <a:extLst>
              <a:ext uri="{FF2B5EF4-FFF2-40B4-BE49-F238E27FC236}">
                <a16:creationId xmlns:a16="http://schemas.microsoft.com/office/drawing/2014/main" id="{5980CB3C-B959-2C30-36B1-384225F4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Twinning</a:t>
            </a:r>
            <a:endParaRPr lang="et-EE" dirty="0"/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D593A22C-021C-B7BE-5501-94B8CE86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2" y="1571946"/>
            <a:ext cx="10490688" cy="4605017"/>
          </a:xfrm>
        </p:spPr>
        <p:txBody>
          <a:bodyPr>
            <a:normAutofit/>
          </a:bodyPr>
          <a:lstStyle/>
          <a:p>
            <a:endParaRPr lang="et-EE" dirty="0"/>
          </a:p>
          <a:p>
            <a:r>
              <a:rPr lang="en-US" dirty="0"/>
              <a:t>Twinning</a:t>
            </a:r>
            <a:r>
              <a:rPr lang="et-EE" dirty="0"/>
              <a:t> </a:t>
            </a:r>
            <a:r>
              <a:rPr lang="en-US" dirty="0"/>
              <a:t>aims to enhance networking activities between the research institutions of the</a:t>
            </a:r>
            <a:r>
              <a:rPr lang="et-EE" dirty="0"/>
              <a:t> </a:t>
            </a:r>
            <a:r>
              <a:rPr lang="en-US" dirty="0"/>
              <a:t>Widening countries acting as coordinators and top class leading counterparts at European</a:t>
            </a:r>
            <a:r>
              <a:rPr lang="et-EE" dirty="0"/>
              <a:t> </a:t>
            </a:r>
            <a:r>
              <a:rPr lang="en-US" dirty="0"/>
              <a:t>Union level by linking it with at least two research institutions from two different Member</a:t>
            </a:r>
            <a:r>
              <a:rPr lang="et-EE" dirty="0"/>
              <a:t> </a:t>
            </a:r>
            <a:r>
              <a:rPr lang="en-US" dirty="0"/>
              <a:t>States or Associated Countries</a:t>
            </a:r>
            <a:r>
              <a:rPr lang="et-EE" dirty="0"/>
              <a:t>.</a:t>
            </a:r>
            <a:r>
              <a:rPr lang="en-US" dirty="0"/>
              <a:t> Therefore, building on the potential of </a:t>
            </a:r>
            <a:r>
              <a:rPr lang="en-US" b="1" dirty="0"/>
              <a:t>networking for</a:t>
            </a:r>
            <a:r>
              <a:rPr lang="et-EE" b="1" dirty="0"/>
              <a:t> </a:t>
            </a:r>
            <a:r>
              <a:rPr lang="en-US" b="1" dirty="0"/>
              <a:t>excellence through knowledge transfer and exchange of best practice </a:t>
            </a:r>
            <a:r>
              <a:rPr lang="en-US" dirty="0"/>
              <a:t>between research</a:t>
            </a:r>
            <a:r>
              <a:rPr lang="et-EE" dirty="0"/>
              <a:t> </a:t>
            </a:r>
            <a:r>
              <a:rPr lang="en-US" dirty="0"/>
              <a:t>institutions and partners</a:t>
            </a:r>
            <a:r>
              <a:rPr lang="et-E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40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E8F3557-C5AA-8BD9-3922-98AF9A592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Twinning</a:t>
            </a:r>
            <a:r>
              <a:rPr lang="et-EE" dirty="0"/>
              <a:t> - </a:t>
            </a:r>
            <a:r>
              <a:rPr lang="et-EE" dirty="0" err="1"/>
              <a:t>scope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E6FC7CF-B748-6A5A-6174-F7EFD8FC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Twinning proposals should clearly outline the </a:t>
            </a:r>
            <a:r>
              <a:rPr lang="en-US" b="1" dirty="0"/>
              <a:t>scientific strategy </a:t>
            </a:r>
            <a:r>
              <a:rPr lang="en-US" dirty="0"/>
              <a:t>for stepping up and</a:t>
            </a:r>
            <a:r>
              <a:rPr lang="et-EE" dirty="0"/>
              <a:t> </a:t>
            </a:r>
            <a:r>
              <a:rPr lang="en-US" dirty="0"/>
              <a:t>stimulating scientific excellence and innovation capacity in a defined area of research and</a:t>
            </a:r>
            <a:r>
              <a:rPr lang="et-EE" dirty="0"/>
              <a:t> </a:t>
            </a:r>
            <a:r>
              <a:rPr lang="en-US" dirty="0"/>
              <a:t>innovation as well as the scientific quality of the partners involved in the twinning exercise</a:t>
            </a:r>
            <a:r>
              <a:rPr lang="et-EE" dirty="0"/>
              <a:t> </a:t>
            </a:r>
            <a:r>
              <a:rPr lang="en-US" dirty="0"/>
              <a:t>This scientific strategy</a:t>
            </a:r>
            <a:r>
              <a:rPr lang="et-EE" dirty="0"/>
              <a:t> </a:t>
            </a:r>
            <a:r>
              <a:rPr lang="en-US" dirty="0"/>
              <a:t>should include arrangements for formulating </a:t>
            </a:r>
            <a:r>
              <a:rPr lang="en-US" b="1" dirty="0"/>
              <a:t>new (or ongoing) joint</a:t>
            </a:r>
            <a:r>
              <a:rPr lang="et-EE" b="1" dirty="0"/>
              <a:t> </a:t>
            </a:r>
            <a:r>
              <a:rPr lang="en-US" b="1" dirty="0"/>
              <a:t>research innovation project(s)</a:t>
            </a:r>
            <a:r>
              <a:rPr lang="en-US" dirty="0"/>
              <a:t> in the scientific area of choice and describe how Twinning</a:t>
            </a:r>
            <a:r>
              <a:rPr lang="et-EE" dirty="0"/>
              <a:t> </a:t>
            </a:r>
            <a:r>
              <a:rPr lang="en-US" dirty="0"/>
              <a:t>will take this research to a new stage, by enlarging its scope and/or the research</a:t>
            </a:r>
            <a:r>
              <a:rPr lang="et-EE" dirty="0"/>
              <a:t> </a:t>
            </a:r>
            <a:r>
              <a:rPr lang="en-US" dirty="0"/>
              <a:t>innovation partnerships</a:t>
            </a:r>
            <a:r>
              <a:rPr lang="et-E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234995"/>
      </p:ext>
    </p:extLst>
  </p:cSld>
  <p:clrMapOvr>
    <a:masterClrMapping/>
  </p:clrMapOvr>
</p:sld>
</file>

<file path=ppt/theme/theme1.xml><?xml version="1.0" encoding="utf-8"?>
<a:theme xmlns:a="http://schemas.openxmlformats.org/drawingml/2006/main" name="ETAg ">
  <a:themeElements>
    <a:clrScheme name="Kohandatud 2">
      <a:dk1>
        <a:srgbClr val="6638B6"/>
      </a:dk1>
      <a:lt1>
        <a:srgbClr val="FFFFFF"/>
      </a:lt1>
      <a:dk2>
        <a:srgbClr val="000000"/>
      </a:dk2>
      <a:lt2>
        <a:srgbClr val="FFFFFF"/>
      </a:lt2>
      <a:accent1>
        <a:srgbClr val="6638B6"/>
      </a:accent1>
      <a:accent2>
        <a:srgbClr val="000000"/>
      </a:accent2>
      <a:accent3>
        <a:srgbClr val="8560C5"/>
      </a:accent3>
      <a:accent4>
        <a:srgbClr val="333333"/>
      </a:accent4>
      <a:accent5>
        <a:srgbClr val="B29BDB"/>
      </a:accent5>
      <a:accent6>
        <a:srgbClr val="808080"/>
      </a:accent6>
      <a:hlink>
        <a:srgbClr val="6638B6"/>
      </a:hlink>
      <a:folHlink>
        <a:srgbClr val="B29B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itsukla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720</Words>
  <Application>Microsoft Office PowerPoint</Application>
  <PresentationFormat>Laiekraan</PresentationFormat>
  <Paragraphs>53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ETAg </vt:lpstr>
      <vt:lpstr>The 2023 TWINNING call under Widening participation and spreading excellence</vt:lpstr>
      <vt:lpstr>Horizon Europe</vt:lpstr>
      <vt:lpstr>Widening instrumens 2023-2024</vt:lpstr>
      <vt:lpstr>Twinning</vt:lpstr>
      <vt:lpstr>PowerPointi esitlus</vt:lpstr>
      <vt:lpstr>PowerPointi esitlus</vt:lpstr>
      <vt:lpstr>Twinning</vt:lpstr>
      <vt:lpstr>Twinning</vt:lpstr>
      <vt:lpstr>Twinning - scope</vt:lpstr>
      <vt:lpstr>Twinning consortium</vt:lpstr>
      <vt:lpstr>Twinning: possible activities</vt:lpstr>
      <vt:lpstr>Twinning - Budget</vt:lpstr>
      <vt:lpstr>Additional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Kristin Kraav</dc:creator>
  <cp:lastModifiedBy>Kristin Kraav</cp:lastModifiedBy>
  <cp:revision>6</cp:revision>
  <dcterms:created xsi:type="dcterms:W3CDTF">2023-05-15T09:33:51Z</dcterms:created>
  <dcterms:modified xsi:type="dcterms:W3CDTF">2023-05-16T09:44:28Z</dcterms:modified>
</cp:coreProperties>
</file>