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notesMasterIdLst>
    <p:notesMasterId r:id="rId20"/>
  </p:notesMasterIdLst>
  <p:handoutMasterIdLst>
    <p:handoutMasterId r:id="rId21"/>
  </p:handoutMasterIdLst>
  <p:sldIdLst>
    <p:sldId id="256" r:id="rId3"/>
    <p:sldId id="285" r:id="rId4"/>
    <p:sldId id="279" r:id="rId5"/>
    <p:sldId id="283" r:id="rId6"/>
    <p:sldId id="296" r:id="rId7"/>
    <p:sldId id="284" r:id="rId8"/>
    <p:sldId id="286" r:id="rId9"/>
    <p:sldId id="287" r:id="rId10"/>
    <p:sldId id="288" r:id="rId11"/>
    <p:sldId id="289" r:id="rId12"/>
    <p:sldId id="290" r:id="rId13"/>
    <p:sldId id="292" r:id="rId14"/>
    <p:sldId id="293" r:id="rId15"/>
    <p:sldId id="291" r:id="rId16"/>
    <p:sldId id="294" r:id="rId17"/>
    <p:sldId id="295" r:id="rId18"/>
    <p:sldId id="266" r:id="rId1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47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37" d="100"/>
          <a:sy n="137" d="100"/>
        </p:scale>
        <p:origin x="384" y="12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29F4CDD-B985-1B45-A3B2-5EBCE887EFA8}" type="datetimeFigureOut">
              <a:rPr lang="en-US" smtClean="0"/>
              <a:t>6/3/2019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9B682B4-4452-EA48-A856-74AA05CA24EB}" type="slidenum">
              <a:rPr lang="en-US" smtClean="0"/>
              <a:t>‹#›</a:t>
            </a:fld>
            <a:endParaRPr lang="en-US"/>
          </a:p>
        </p:txBody>
      </p:sp>
    </p:spTree>
    <p:extLst>
      <p:ext uri="{BB962C8B-B14F-4D97-AF65-F5344CB8AC3E}">
        <p14:creationId xmlns:p14="http://schemas.microsoft.com/office/powerpoint/2010/main" val="6525809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565CA6-6445-42C1-BAD3-DA5FF1077EAD}" type="datetimeFigureOut">
              <a:rPr lang="lv-LV" smtClean="0"/>
              <a:t>03.06.2019</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558E65-EF26-4DE9-9926-B3EA5EA9AADC}" type="slidenum">
              <a:rPr lang="lv-LV" smtClean="0"/>
              <a:t>‹#›</a:t>
            </a:fld>
            <a:endParaRPr lang="lv-LV"/>
          </a:p>
        </p:txBody>
      </p:sp>
    </p:spTree>
    <p:extLst>
      <p:ext uri="{BB962C8B-B14F-4D97-AF65-F5344CB8AC3E}">
        <p14:creationId xmlns:p14="http://schemas.microsoft.com/office/powerpoint/2010/main" val="2108686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mtClean="0"/>
              <a:t>Click to edit Master 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lv-LV" dirty="0" smtClean="0"/>
              <a:t>Click to edit Master title style</a:t>
            </a:r>
            <a:endParaRPr lang="en-US" dirty="0"/>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smtClean="0"/>
              <a:t>Click to edit Master text styles</a:t>
            </a:r>
          </a:p>
        </p:txBody>
      </p:sp>
      <p:sp>
        <p:nvSpPr>
          <p:cNvPr id="7" name="Slide Number Placeholder 6"/>
          <p:cNvSpPr>
            <a:spLocks noGrp="1"/>
          </p:cNvSpPr>
          <p:nvPr>
            <p:ph type="sldNum" sz="quarter" idx="12"/>
          </p:nvPr>
        </p:nvSpPr>
        <p:spPr/>
        <p:txBody>
          <a:bodyPr/>
          <a:lstStyle/>
          <a:p>
            <a:fld id="{2BFD9026-E6C9-1B41-85CC-CE8EC9811BD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lvl1pPr>
              <a:defRPr sz="4400"/>
            </a:lvl1pPr>
          </a:lstStyle>
          <a:p>
            <a:r>
              <a:rPr kumimoji="0" lang="lv-LV" sz="3600" b="1" i="0" u="none" strike="noStrike" kern="1200" cap="none" spc="0" normalizeH="0" baseline="0" noProof="0" dirty="0" smtClean="0">
                <a:ln>
                  <a:noFill/>
                </a:ln>
                <a:solidFill>
                  <a:srgbClr val="68478D"/>
                </a:solidFill>
                <a:effectLst/>
                <a:uLnTx/>
                <a:uFillTx/>
                <a:latin typeface="+mj-lt"/>
                <a:ea typeface="+mj-ea"/>
                <a:cs typeface="+mj-cs"/>
              </a:rPr>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v-LV"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2BFD9026-E6C9-1B41-85CC-CE8EC9811BD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lvl1pPr>
          </a:lstStyle>
          <a:p>
            <a:r>
              <a:rPr kumimoji="0" lang="lv-LV" sz="3600" b="1" i="0" u="none" strike="noStrike" kern="1200" cap="none" spc="0" normalizeH="0" baseline="0" noProof="0" dirty="0" smtClean="0">
                <a:ln>
                  <a:noFill/>
                </a:ln>
                <a:solidFill>
                  <a:srgbClr val="68478D"/>
                </a:solidFill>
                <a:effectLst/>
                <a:uLnTx/>
                <a:uFillTx/>
                <a:latin typeface="+mj-lt"/>
                <a:ea typeface="+mj-ea"/>
                <a:cs typeface="+mj-cs"/>
              </a:rPr>
              <a:t>Click to edit Master title style</a:t>
            </a:r>
            <a:endParaRPr lang="en-US" dirty="0"/>
          </a:p>
        </p:txBody>
      </p:sp>
      <p:sp>
        <p:nvSpPr>
          <p:cNvPr id="3" name="Content Placeholder 2"/>
          <p:cNvSpPr>
            <a:spLocks noGrp="1"/>
          </p:cNvSpPr>
          <p:nvPr>
            <p:ph idx="1"/>
          </p:nvPr>
        </p:nvSpPr>
        <p:spPr/>
        <p:txBody>
          <a:bodyPr/>
          <a:lstStyle/>
          <a:p>
            <a:pPr lvl="0"/>
            <a:r>
              <a:rPr lang="lv-LV" smtClean="0"/>
              <a:t>Click to edit Master text styles</a:t>
            </a:r>
          </a:p>
          <a:p>
            <a:pPr lvl="1"/>
            <a:r>
              <a:rPr lang="lv-LV" smtClean="0"/>
              <a:t>Second level</a:t>
            </a:r>
          </a:p>
          <a:p>
            <a:pPr lvl="2"/>
            <a:r>
              <a:rPr lang="lv-LV" smtClean="0"/>
              <a:t>Third level</a:t>
            </a:r>
          </a:p>
          <a:p>
            <a:pPr lvl="3"/>
            <a:r>
              <a:rPr lang="lv-LV" smtClean="0"/>
              <a:t>Fourth level</a:t>
            </a:r>
          </a:p>
          <a:p>
            <a:pPr lvl="4"/>
            <a:r>
              <a:rPr lang="lv-LV" smtClean="0"/>
              <a:t>Fifth level</a:t>
            </a:r>
            <a:endParaRPr lang="en-US"/>
          </a:p>
        </p:txBody>
      </p:sp>
      <p:sp>
        <p:nvSpPr>
          <p:cNvPr id="6" name="Slide Number Placeholder 5"/>
          <p:cNvSpPr>
            <a:spLocks noGrp="1"/>
          </p:cNvSpPr>
          <p:nvPr>
            <p:ph type="sldNum" sz="quarter" idx="12"/>
          </p:nvPr>
        </p:nvSpPr>
        <p:spPr/>
        <p:txBody>
          <a:bodyPr/>
          <a:lstStyle/>
          <a:p>
            <a:fld id="{2BFD9026-E6C9-1B41-85CC-CE8EC9811BDB}"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lv-LV" dirty="0" smtClean="0"/>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smtClean="0"/>
              <a:t>Click to edit Master text styles</a:t>
            </a:r>
          </a:p>
        </p:txBody>
      </p:sp>
      <p:sp>
        <p:nvSpPr>
          <p:cNvPr id="6" name="Slide Number Placeholder 5"/>
          <p:cNvSpPr>
            <a:spLocks noGrp="1"/>
          </p:cNvSpPr>
          <p:nvPr>
            <p:ph type="sldNum" sz="quarter" idx="12"/>
          </p:nvPr>
        </p:nvSpPr>
        <p:spPr/>
        <p:txBody>
          <a:bodyPr/>
          <a:lstStyle/>
          <a:p>
            <a:fld id="{2BFD9026-E6C9-1B41-85CC-CE8EC9811BD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lvl1pPr>
          </a:lstStyle>
          <a:p>
            <a:r>
              <a:rPr lang="lv-LV" dirty="0" smtClean="0"/>
              <a:t>Click to edit Master title style</a:t>
            </a:r>
            <a:endParaRPr lang="en-US" dirty="0"/>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v-LV" smtClean="0"/>
              <a:t>Click to edit Master text styles</a:t>
            </a:r>
          </a:p>
          <a:p>
            <a:pPr lvl="1"/>
            <a:r>
              <a:rPr lang="lv-LV" smtClean="0"/>
              <a:t>Second level</a:t>
            </a:r>
          </a:p>
          <a:p>
            <a:pPr lvl="2"/>
            <a:r>
              <a:rPr lang="lv-LV" smtClean="0"/>
              <a:t>Third level</a:t>
            </a:r>
          </a:p>
          <a:p>
            <a:pPr lvl="3"/>
            <a:r>
              <a:rPr lang="lv-LV" smtClean="0"/>
              <a:t>Fourth level</a:t>
            </a:r>
          </a:p>
          <a:p>
            <a:pPr lvl="4"/>
            <a:r>
              <a:rPr lang="lv-LV"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v-LV" smtClean="0"/>
              <a:t>Click to edit Master text styles</a:t>
            </a:r>
          </a:p>
          <a:p>
            <a:pPr lvl="1"/>
            <a:r>
              <a:rPr lang="lv-LV" smtClean="0"/>
              <a:t>Second level</a:t>
            </a:r>
          </a:p>
          <a:p>
            <a:pPr lvl="2"/>
            <a:r>
              <a:rPr lang="lv-LV" smtClean="0"/>
              <a:t>Third level</a:t>
            </a:r>
          </a:p>
          <a:p>
            <a:pPr lvl="3"/>
            <a:r>
              <a:rPr lang="lv-LV" smtClean="0"/>
              <a:t>Fourth level</a:t>
            </a:r>
          </a:p>
          <a:p>
            <a:pPr lvl="4"/>
            <a:r>
              <a:rPr lang="lv-LV" smtClean="0"/>
              <a:t>Fifth level</a:t>
            </a:r>
            <a:endParaRPr lang="en-US"/>
          </a:p>
        </p:txBody>
      </p:sp>
      <p:sp>
        <p:nvSpPr>
          <p:cNvPr id="7" name="Slide Number Placeholder 6"/>
          <p:cNvSpPr>
            <a:spLocks noGrp="1"/>
          </p:cNvSpPr>
          <p:nvPr>
            <p:ph type="sldNum" sz="quarter" idx="12"/>
          </p:nvPr>
        </p:nvSpPr>
        <p:spPr/>
        <p:txBody>
          <a:bodyPr/>
          <a:lstStyle/>
          <a:p>
            <a:fld id="{2BFD9026-E6C9-1B41-85CC-CE8EC9811BD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marL="0" marR="0" indent="0" algn="l" defTabSz="457200" rtl="0" eaLnBrk="1" fontAlgn="auto" latinLnBrk="0" hangingPunct="1">
              <a:lnSpc>
                <a:spcPct val="100000"/>
              </a:lnSpc>
              <a:spcBef>
                <a:spcPct val="0"/>
              </a:spcBef>
              <a:spcAft>
                <a:spcPts val="0"/>
              </a:spcAft>
              <a:buClrTx/>
              <a:buSzTx/>
              <a:buFontTx/>
              <a:buNone/>
              <a:tabLst/>
              <a:defRPr sz="3600" b="1"/>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v-LV" smtClean="0"/>
              <a:t>Click to edit Master text styles</a:t>
            </a:r>
          </a:p>
          <a:p>
            <a:pPr lvl="1"/>
            <a:r>
              <a:rPr lang="lv-LV" smtClean="0"/>
              <a:t>Second level</a:t>
            </a:r>
          </a:p>
          <a:p>
            <a:pPr lvl="2"/>
            <a:r>
              <a:rPr lang="lv-LV" smtClean="0"/>
              <a:t>Third level</a:t>
            </a:r>
          </a:p>
          <a:p>
            <a:pPr lvl="3"/>
            <a:r>
              <a:rPr lang="lv-LV" smtClean="0"/>
              <a:t>Fourth level</a:t>
            </a:r>
          </a:p>
          <a:p>
            <a:pPr lvl="4"/>
            <a:r>
              <a:rPr lang="lv-LV"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v-LV" smtClean="0"/>
              <a:t>Click to edit Master text styles</a:t>
            </a:r>
          </a:p>
          <a:p>
            <a:pPr lvl="1"/>
            <a:r>
              <a:rPr lang="lv-LV" smtClean="0"/>
              <a:t>Second level</a:t>
            </a:r>
          </a:p>
          <a:p>
            <a:pPr lvl="2"/>
            <a:r>
              <a:rPr lang="lv-LV" smtClean="0"/>
              <a:t>Third level</a:t>
            </a:r>
          </a:p>
          <a:p>
            <a:pPr lvl="3"/>
            <a:r>
              <a:rPr lang="lv-LV" smtClean="0"/>
              <a:t>Fourth level</a:t>
            </a:r>
          </a:p>
          <a:p>
            <a:pPr lvl="4"/>
            <a:r>
              <a:rPr lang="lv-LV" smtClean="0"/>
              <a:t>Fifth level</a:t>
            </a:r>
            <a:endParaRPr lang="en-US"/>
          </a:p>
        </p:txBody>
      </p:sp>
      <p:sp>
        <p:nvSpPr>
          <p:cNvPr id="9" name="Slide Number Placeholder 8"/>
          <p:cNvSpPr>
            <a:spLocks noGrp="1"/>
          </p:cNvSpPr>
          <p:nvPr>
            <p:ph type="sldNum" sz="quarter" idx="12"/>
          </p:nvPr>
        </p:nvSpPr>
        <p:spPr/>
        <p:txBody>
          <a:bodyPr/>
          <a:lstStyle/>
          <a:p>
            <a:fld id="{2BFD9026-E6C9-1B41-85CC-CE8EC9811BD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lvl1pPr>
          </a:lstStyle>
          <a:p>
            <a:r>
              <a:rPr lang="lv-LV"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2BFD9026-E6C9-1B41-85CC-CE8EC9811BD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BFD9026-E6C9-1B41-85CC-CE8EC9811BD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lv-LV" dirty="0" smtClean="0"/>
              <a:t>Click to edit Master title style</a:t>
            </a:r>
            <a:endParaRPr lang="en-US" dirty="0"/>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smtClean="0"/>
              <a:t>Click to edit Master text styles</a:t>
            </a:r>
          </a:p>
          <a:p>
            <a:pPr lvl="1"/>
            <a:r>
              <a:rPr lang="lv-LV" smtClean="0"/>
              <a:t>Second level</a:t>
            </a:r>
          </a:p>
          <a:p>
            <a:pPr lvl="2"/>
            <a:r>
              <a:rPr lang="lv-LV" smtClean="0"/>
              <a:t>Third level</a:t>
            </a:r>
          </a:p>
          <a:p>
            <a:pPr lvl="3"/>
            <a:r>
              <a:rPr lang="lv-LV" smtClean="0"/>
              <a:t>Fourth level</a:t>
            </a:r>
          </a:p>
          <a:p>
            <a:pPr lvl="4"/>
            <a:r>
              <a:rPr lang="lv-LV"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smtClean="0"/>
              <a:t>Click to edit Master text styles</a:t>
            </a:r>
          </a:p>
        </p:txBody>
      </p:sp>
      <p:sp>
        <p:nvSpPr>
          <p:cNvPr id="7" name="Slide Number Placeholder 6"/>
          <p:cNvSpPr>
            <a:spLocks noGrp="1"/>
          </p:cNvSpPr>
          <p:nvPr>
            <p:ph type="sldNum" sz="quarter" idx="12"/>
          </p:nvPr>
        </p:nvSpPr>
        <p:spPr/>
        <p:txBody>
          <a:bodyPr/>
          <a:lstStyle/>
          <a:p>
            <a:fld id="{2BFD9026-E6C9-1B41-85CC-CE8EC9811BD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d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pdf"/><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5.pdf"/><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p:nvPr userDrawn="1"/>
        </p:nvPicPr>
        <mc:AlternateContent xmlns:mc="http://schemas.openxmlformats.org/markup-compatibility/2006">
          <mc:Choice xmlns="" xmlns:mv="urn:schemas-microsoft-com:mac:vml"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349302" y="-1016000"/>
            <a:ext cx="9519129" cy="6667500"/>
          </a:xfrm>
          <a:prstGeom prst="rect">
            <a:avLst/>
          </a:prstGeom>
          <a:noFill/>
          <a:ln w="9525">
            <a:noFill/>
            <a:miter lim="800000"/>
            <a:headEnd/>
            <a:tailEnd/>
          </a:ln>
        </p:spPr>
      </p:pic>
      <p:pic>
        <p:nvPicPr>
          <p:cNvPr id="8" name="Picture 7"/>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5"/>
              <a:srcRect/>
              <a:stretch>
                <a:fillRect/>
              </a:stretch>
            </p:blipFill>
          </mc:Choice>
          <mc:Fallback>
            <p:blipFill>
              <a:blip r:embed="rId6"/>
              <a:srcRect/>
              <a:stretch>
                <a:fillRect/>
              </a:stretch>
            </p:blipFill>
          </mc:Fallback>
        </mc:AlternateContent>
        <p:spPr bwMode="auto">
          <a:xfrm>
            <a:off x="-38100" y="3220011"/>
            <a:ext cx="9217560" cy="1923489"/>
          </a:xfrm>
          <a:prstGeom prst="rect">
            <a:avLst/>
          </a:prstGeom>
          <a:noFill/>
          <a:ln w="9525">
            <a:noFill/>
            <a:miter lim="800000"/>
            <a:headEnd/>
            <a:tailEnd/>
          </a:ln>
        </p:spPr>
      </p:pic>
      <p:sp>
        <p:nvSpPr>
          <p:cNvPr id="2" name="Title Placeholder 1"/>
          <p:cNvSpPr>
            <a:spLocks noGrp="1"/>
          </p:cNvSpPr>
          <p:nvPr>
            <p:ph type="title"/>
          </p:nvPr>
        </p:nvSpPr>
        <p:spPr>
          <a:xfrm>
            <a:off x="457200" y="2730500"/>
            <a:ext cx="8229600" cy="857250"/>
          </a:xfrm>
          <a:prstGeom prst="rect">
            <a:avLst/>
          </a:prstGeom>
        </p:spPr>
        <p:txBody>
          <a:bodyPr vert="horz" lIns="91440" tIns="45720" rIns="91440" bIns="45720" rtlCol="0" anchor="ctr">
            <a:normAutofit/>
          </a:bodyPr>
          <a:lstStyle/>
          <a:p>
            <a:r>
              <a:rPr lang="lv-LV" dirty="0"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70" r:id="rId1"/>
  </p:sldLayoutIdLst>
  <p:txStyles>
    <p:titleStyle>
      <a:lvl1pPr algn="l" defTabSz="457200" rtl="0" eaLnBrk="1" latinLnBrk="0" hangingPunct="1">
        <a:spcBef>
          <a:spcPct val="0"/>
        </a:spcBef>
        <a:buNone/>
        <a:defRPr sz="3600" b="1" kern="1200">
          <a:solidFill>
            <a:srgbClr val="68478D"/>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kumimoji="0" lang="lv-LV" sz="3600" b="1" i="0" u="none" strike="noStrike" kern="1200" cap="none" spc="0" normalizeH="0" baseline="0" noProof="0" dirty="0" smtClean="0">
                <a:ln>
                  <a:noFill/>
                </a:ln>
                <a:solidFill>
                  <a:srgbClr val="68478D"/>
                </a:solidFill>
                <a:effectLst/>
                <a:uLnTx/>
                <a:uFillTx/>
                <a:latin typeface="+mj-lt"/>
                <a:ea typeface="+mj-ea"/>
                <a:cs typeface="+mj-cs"/>
              </a:rPr>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lv-LV" smtClean="0"/>
              <a:t>Click to edit Master text styles</a:t>
            </a:r>
          </a:p>
          <a:p>
            <a:pPr lvl="1"/>
            <a:r>
              <a:rPr lang="lv-LV" smtClean="0"/>
              <a:t>Second level</a:t>
            </a:r>
          </a:p>
          <a:p>
            <a:pPr lvl="2"/>
            <a:r>
              <a:rPr lang="lv-LV" smtClean="0"/>
              <a:t>Third level</a:t>
            </a:r>
          </a:p>
          <a:p>
            <a:pPr lvl="3"/>
            <a:r>
              <a:rPr lang="lv-LV" smtClean="0"/>
              <a:t>Fourth level</a:t>
            </a:r>
          </a:p>
          <a:p>
            <a:pPr lvl="4"/>
            <a:r>
              <a:rPr lang="lv-LV" smtClean="0"/>
              <a:t>Fifth level</a:t>
            </a:r>
            <a:endParaRPr lang="en-US"/>
          </a:p>
        </p:txBody>
      </p:sp>
      <p:pic>
        <p:nvPicPr>
          <p:cNvPr id="8" name="Picture 7"/>
          <p:cNvPicPr/>
          <p:nvPr userDrawn="1"/>
        </p:nvPicPr>
        <mc:AlternateContent xmlns:mc="http://schemas.openxmlformats.org/markup-compatibility/2006">
          <mc:Choice xmlns="" xmlns:mv="urn:schemas-microsoft-com:mac:vml" xmlns:ma="http://schemas.microsoft.com/office/mac/drawingml/2008/main" Requires="ma">
            <p:blipFill>
              <a:blip r:embed="rId11"/>
              <a:srcRect/>
              <a:stretch>
                <a:fillRect/>
              </a:stretch>
            </p:blipFill>
          </mc:Choice>
          <mc:Fallback>
            <p:blipFill>
              <a:blip r:embed="rId12"/>
              <a:srcRect/>
              <a:stretch>
                <a:fillRect/>
              </a:stretch>
            </p:blipFill>
          </mc:Fallback>
        </mc:AlternateContent>
        <p:spPr bwMode="auto">
          <a:xfrm>
            <a:off x="0" y="3650447"/>
            <a:ext cx="9144000" cy="1493053"/>
          </a:xfrm>
          <a:prstGeom prst="rect">
            <a:avLst/>
          </a:prstGeom>
          <a:noFill/>
          <a:ln w="9525">
            <a:noFill/>
            <a:miter lim="800000"/>
            <a:headEnd/>
            <a:tailEnd/>
          </a:ln>
        </p:spPr>
      </p:pic>
      <p:sp>
        <p:nvSpPr>
          <p:cNvPr id="6" name="Slide Number Placeholder 5"/>
          <p:cNvSpPr>
            <a:spLocks noGrp="1"/>
          </p:cNvSpPr>
          <p:nvPr>
            <p:ph type="sldNum" sz="quarter" idx="4"/>
          </p:nvPr>
        </p:nvSpPr>
        <p:spPr>
          <a:xfrm>
            <a:off x="457200" y="4767263"/>
            <a:ext cx="1104900" cy="273844"/>
          </a:xfrm>
          <a:prstGeom prst="rect">
            <a:avLst/>
          </a:prstGeom>
        </p:spPr>
        <p:txBody>
          <a:bodyPr vert="horz" lIns="91440" tIns="45720" rIns="91440" bIns="45720" rtlCol="0" anchor="ctr"/>
          <a:lstStyle>
            <a:lvl1pPr algn="l">
              <a:defRPr sz="1200">
                <a:solidFill>
                  <a:schemeClr val="bg1"/>
                </a:solidFill>
              </a:defRPr>
            </a:lvl1pPr>
          </a:lstStyle>
          <a:p>
            <a:fld id="{2BFD9026-E6C9-1B41-85CC-CE8EC9811BD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marL="0" marR="0" indent="0" algn="l" defTabSz="457200" rtl="0" eaLnBrk="1" fontAlgn="auto" latinLnBrk="0" hangingPunct="1">
        <a:lnSpc>
          <a:spcPct val="100000"/>
        </a:lnSpc>
        <a:spcBef>
          <a:spcPct val="0"/>
        </a:spcBef>
        <a:spcAft>
          <a:spcPts val="0"/>
        </a:spcAft>
        <a:buClrTx/>
        <a:buSzTx/>
        <a:buFontTx/>
        <a:buNone/>
        <a:tabLst/>
        <a:defRPr sz="4400" kern="1200">
          <a:solidFill>
            <a:srgbClr val="68478D"/>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https://ec.europa.eu/regional_policy/sources/docoffic/2014/working/wd_2014_en.pdf"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hyperlink" Target="https://esfondi.lv/planosanas-dokumenti"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viaa.gov.lv/lat/pecdoktoranturas_atbalsts/jaunumi/"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0687" y="2309673"/>
            <a:ext cx="8229600" cy="857250"/>
          </a:xfrm>
        </p:spPr>
        <p:txBody>
          <a:bodyPr>
            <a:noAutofit/>
          </a:bodyPr>
          <a:lstStyle/>
          <a:p>
            <a:pPr algn="ctr"/>
            <a:r>
              <a:rPr lang="lv-LV" altLang="lv-LV" dirty="0">
                <a:ea typeface="MS PGothic" panose="020B0600070205080204" pitchFamily="34" charset="-128"/>
              </a:rPr>
              <a:t>Pēcdoktorantūras pētniecības </a:t>
            </a:r>
            <a:r>
              <a:rPr lang="lv-LV" altLang="lv-LV" dirty="0" smtClean="0">
                <a:ea typeface="MS PGothic" panose="020B0600070205080204" pitchFamily="34" charset="-128"/>
              </a:rPr>
              <a:t>atbalsts</a:t>
            </a:r>
            <a:endParaRPr lang="en-US" dirty="0"/>
          </a:p>
        </p:txBody>
      </p:sp>
      <p:sp>
        <p:nvSpPr>
          <p:cNvPr id="5" name="Text Placeholder 3"/>
          <p:cNvSpPr txBox="1">
            <a:spLocks/>
          </p:cNvSpPr>
          <p:nvPr/>
        </p:nvSpPr>
        <p:spPr bwMode="auto">
          <a:xfrm>
            <a:off x="1375088" y="3012482"/>
            <a:ext cx="5186253" cy="714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marL="0" indent="0" algn="ctr" defTabSz="938213" rtl="0" eaLnBrk="0" fontAlgn="base" hangingPunct="0">
              <a:spcBef>
                <a:spcPct val="20000"/>
              </a:spcBef>
              <a:spcAft>
                <a:spcPct val="0"/>
              </a:spcAft>
              <a:buFont typeface="Arial" panose="020B0604020202020204" pitchFamily="34" charset="0"/>
              <a:buNone/>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S PGothic" pitchFamily="34" charset="-128"/>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S PGothic" pitchFamily="34" charset="-128"/>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S PGothic" pitchFamily="34" charset="-128"/>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S PGothic" pitchFamily="34" charset="-128"/>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r>
              <a:rPr lang="lv-LV" altLang="lv-LV" sz="1800" dirty="0" err="1" smtClean="0">
                <a:ea typeface="MS PGothic" panose="020B0600070205080204" pitchFamily="34" charset="-128"/>
              </a:rPr>
              <a:t>Pēcdoktorantūras</a:t>
            </a:r>
            <a:r>
              <a:rPr lang="lv-LV" altLang="lv-LV" sz="1800" dirty="0" smtClean="0">
                <a:ea typeface="MS PGothic" panose="020B0600070205080204" pitchFamily="34" charset="-128"/>
              </a:rPr>
              <a:t> pētniecības pieteikumu īstenošanas aktualitātes</a:t>
            </a:r>
            <a:endParaRPr lang="lv-LV" altLang="lv-LV" sz="1800" dirty="0" smtClean="0">
              <a:ea typeface="MS PGothic" panose="020B0600070205080204" pitchFamily="34" charset="-128"/>
            </a:endParaRPr>
          </a:p>
          <a:p>
            <a:r>
              <a:rPr lang="lv-LV" altLang="lv-LV" sz="1800" dirty="0" smtClean="0">
                <a:ea typeface="MS PGothic" panose="020B0600070205080204" pitchFamily="34" charset="-128"/>
              </a:rPr>
              <a:t>2019.gada </a:t>
            </a:r>
            <a:r>
              <a:rPr lang="lv-LV" altLang="lv-LV" sz="1800" dirty="0" smtClean="0">
                <a:ea typeface="MS PGothic" panose="020B0600070205080204" pitchFamily="34" charset="-128"/>
              </a:rPr>
              <a:t>aprīlis</a:t>
            </a:r>
            <a:endParaRPr lang="lv-LV" altLang="lv-LV" sz="1800" dirty="0" smtClean="0">
              <a:ea typeface="MS PGothic" panose="020B0600070205080204" pitchFamily="34" charset="-128"/>
            </a:endParaRPr>
          </a:p>
          <a:p>
            <a:endParaRPr lang="lv-LV" altLang="lv-LV" dirty="0" smtClean="0">
              <a:ea typeface="MS PGothic" panose="020B0600070205080204" pitchFamily="3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dirty="0" smtClean="0"/>
              <a:t/>
            </a:r>
            <a:br>
              <a:rPr lang="lv-LV" dirty="0" smtClean="0"/>
            </a:br>
            <a:r>
              <a:rPr lang="lv-LV" sz="3600" dirty="0" smtClean="0">
                <a:effectLst>
                  <a:outerShdw blurRad="38100" dist="38100" dir="2700000" algn="tl">
                    <a:srgbClr val="000000">
                      <a:alpha val="43137"/>
                    </a:srgbClr>
                  </a:outerShdw>
                </a:effectLst>
              </a:rPr>
              <a:t>Pētniecības </a:t>
            </a:r>
            <a:r>
              <a:rPr lang="lv-LV" sz="3600" dirty="0">
                <a:effectLst>
                  <a:outerShdw blurRad="38100" dist="38100" dir="2700000" algn="tl">
                    <a:srgbClr val="000000">
                      <a:alpha val="43137"/>
                    </a:srgbClr>
                  </a:outerShdw>
                </a:effectLst>
              </a:rPr>
              <a:t>pieteikumu sinerģijas </a:t>
            </a:r>
            <a:r>
              <a:rPr lang="lv-LV" sz="3600" dirty="0" smtClean="0">
                <a:effectLst>
                  <a:outerShdw blurRad="38100" dist="38100" dir="2700000" algn="tl">
                    <a:srgbClr val="000000">
                      <a:alpha val="43137"/>
                    </a:srgbClr>
                  </a:outerShdw>
                </a:effectLst>
              </a:rPr>
              <a:t>jautājumi (I)</a:t>
            </a:r>
            <a:r>
              <a:rPr lang="lv-LV" dirty="0"/>
              <a:t/>
            </a:r>
            <a:br>
              <a:rPr lang="lv-LV" dirty="0"/>
            </a:br>
            <a:endParaRPr lang="lv-LV" dirty="0"/>
          </a:p>
        </p:txBody>
      </p:sp>
      <p:sp>
        <p:nvSpPr>
          <p:cNvPr id="3" name="Content Placeholder 2"/>
          <p:cNvSpPr>
            <a:spLocks noGrp="1"/>
          </p:cNvSpPr>
          <p:nvPr>
            <p:ph idx="1"/>
          </p:nvPr>
        </p:nvSpPr>
        <p:spPr>
          <a:xfrm>
            <a:off x="457200" y="1069200"/>
            <a:ext cx="8229600" cy="3317259"/>
          </a:xfrm>
        </p:spPr>
        <p:txBody>
          <a:bodyPr>
            <a:normAutofit fontScale="55000" lnSpcReduction="20000"/>
          </a:bodyPr>
          <a:lstStyle/>
          <a:p>
            <a:pPr marL="0" indent="0" algn="just">
              <a:buNone/>
            </a:pPr>
            <a:r>
              <a:rPr lang="lv-LV" dirty="0" smtClean="0"/>
              <a:t>Sinerģija ar:</a:t>
            </a:r>
          </a:p>
          <a:p>
            <a:pPr algn="just">
              <a:buFont typeface="Arial" panose="020B0604020202020204" pitchFamily="34" charset="0"/>
              <a:buChar char="•"/>
            </a:pPr>
            <a:r>
              <a:rPr lang="lv-LV" dirty="0" smtClean="0"/>
              <a:t>1.1.1.5.pasākumu (pētniecības projektu izstrādes, tīklošanās aktivitātes);</a:t>
            </a:r>
          </a:p>
          <a:p>
            <a:pPr algn="just">
              <a:buFont typeface="Arial" panose="020B0604020202020204" pitchFamily="34" charset="0"/>
              <a:buChar char="•"/>
            </a:pPr>
            <a:r>
              <a:rPr lang="lv-LV" dirty="0" smtClean="0"/>
              <a:t>Citiem starptautiskā </a:t>
            </a:r>
            <a:r>
              <a:rPr lang="lv-LV" dirty="0"/>
              <a:t>vai valsts budžeta </a:t>
            </a:r>
            <a:r>
              <a:rPr lang="lv-LV" dirty="0" smtClean="0"/>
              <a:t>finansētiem </a:t>
            </a:r>
            <a:r>
              <a:rPr lang="lv-LV" dirty="0"/>
              <a:t>pētījumu vai mobilitātes </a:t>
            </a:r>
            <a:r>
              <a:rPr lang="lv-LV" dirty="0" smtClean="0"/>
              <a:t>projektiem (mobilitātes, tīklošanās aktivitātes).</a:t>
            </a:r>
          </a:p>
          <a:p>
            <a:pPr marL="0" indent="0" algn="just">
              <a:buNone/>
            </a:pPr>
            <a:endParaRPr lang="lv-LV" dirty="0" smtClean="0"/>
          </a:p>
          <a:p>
            <a:pPr marL="0" lvl="0" indent="0" algn="just">
              <a:buNone/>
            </a:pPr>
            <a:r>
              <a:rPr lang="lv-LV" dirty="0">
                <a:solidFill>
                  <a:schemeClr val="accent4">
                    <a:lumMod val="75000"/>
                  </a:schemeClr>
                </a:solidFill>
              </a:rPr>
              <a:t>→  </a:t>
            </a:r>
            <a:r>
              <a:rPr lang="lv-LV" i="1" dirty="0" smtClean="0"/>
              <a:t>Vismaz </a:t>
            </a:r>
            <a:r>
              <a:rPr lang="lv-LV" i="1" dirty="0"/>
              <a:t>1 mēnesi pirms plānotās sinerģijā īstenojamās </a:t>
            </a:r>
            <a:r>
              <a:rPr lang="lv-LV" i="1" dirty="0" err="1"/>
              <a:t>pēcdoktoranta</a:t>
            </a:r>
            <a:r>
              <a:rPr lang="lv-LV" i="1" dirty="0"/>
              <a:t> aktivitātes iesniedz skaidrojumu un pamatojumu konkrētā pētniecības pieteikuma atbilstībai un sasaistei ar sinerģijā īstenojamā projekta aktivitātēm un pamatojumu, kas norāda, ka sinerģijas projektā nav attiecināma atlīdzība. Pētniecības pieteikuma īstenotājs pamato sinerģiju pēc definīcijas – kādi ir papildus ieguvumi abu projektu sinerģijā, kas netiktu sasniegti, ja projekti tiktu īstenoti atsevišķi. </a:t>
            </a:r>
          </a:p>
          <a:p>
            <a:pPr marL="0" indent="0" algn="just">
              <a:buNone/>
            </a:pPr>
            <a:r>
              <a:rPr lang="lv-LV" dirty="0">
                <a:solidFill>
                  <a:schemeClr val="accent4">
                    <a:lumMod val="75000"/>
                  </a:schemeClr>
                </a:solidFill>
              </a:rPr>
              <a:t>→ </a:t>
            </a:r>
            <a:r>
              <a:rPr lang="lv-LV" i="1" dirty="0"/>
              <a:t>Pēc sinerģijā īstenotās aktivitātes noslēguma atskaite nav jāsniedz.</a:t>
            </a:r>
          </a:p>
          <a:p>
            <a:pPr marL="0" indent="0" algn="just">
              <a:buNone/>
            </a:pPr>
            <a:r>
              <a:rPr lang="lv-LV" dirty="0" smtClean="0"/>
              <a:t>	</a:t>
            </a:r>
            <a:endParaRPr lang="lv-LV" dirty="0"/>
          </a:p>
          <a:p>
            <a:pPr>
              <a:buFontTx/>
              <a:buChar char="-"/>
            </a:pPr>
            <a:endParaRPr lang="lv-LV" dirty="0" smtClean="0"/>
          </a:p>
          <a:p>
            <a:pPr>
              <a:buFontTx/>
              <a:buChar char="-"/>
            </a:pPr>
            <a:endParaRPr lang="lv-LV" dirty="0"/>
          </a:p>
        </p:txBody>
      </p:sp>
    </p:spTree>
    <p:extLst>
      <p:ext uri="{BB962C8B-B14F-4D97-AF65-F5344CB8AC3E}">
        <p14:creationId xmlns:p14="http://schemas.microsoft.com/office/powerpoint/2010/main" val="2714064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sz="3600" dirty="0" smtClean="0">
                <a:effectLst>
                  <a:outerShdw blurRad="38100" dist="38100" dir="2700000" algn="tl">
                    <a:srgbClr val="000000">
                      <a:alpha val="43137"/>
                    </a:srgbClr>
                  </a:outerShdw>
                </a:effectLst>
              </a:rPr>
              <a:t>Pētniecības </a:t>
            </a:r>
            <a:r>
              <a:rPr lang="lv-LV" sz="3600" dirty="0">
                <a:effectLst>
                  <a:outerShdw blurRad="38100" dist="38100" dir="2700000" algn="tl">
                    <a:srgbClr val="000000">
                      <a:alpha val="43137"/>
                    </a:srgbClr>
                  </a:outerShdw>
                </a:effectLst>
              </a:rPr>
              <a:t>pieteikumu sinerģijas jautājumi (</a:t>
            </a:r>
            <a:r>
              <a:rPr lang="lv-LV" sz="3600" dirty="0" smtClean="0">
                <a:effectLst>
                  <a:outerShdw blurRad="38100" dist="38100" dir="2700000" algn="tl">
                    <a:srgbClr val="000000">
                      <a:alpha val="43137"/>
                    </a:srgbClr>
                  </a:outerShdw>
                </a:effectLst>
              </a:rPr>
              <a:t>II)</a:t>
            </a:r>
            <a:endParaRPr lang="lv-LV" sz="3600" dirty="0"/>
          </a:p>
        </p:txBody>
      </p:sp>
      <p:sp>
        <p:nvSpPr>
          <p:cNvPr id="3" name="Content Placeholder 2"/>
          <p:cNvSpPr>
            <a:spLocks noGrp="1"/>
          </p:cNvSpPr>
          <p:nvPr>
            <p:ph idx="1"/>
          </p:nvPr>
        </p:nvSpPr>
        <p:spPr>
          <a:xfrm>
            <a:off x="457200" y="1063229"/>
            <a:ext cx="8229600" cy="3406413"/>
          </a:xfrm>
        </p:spPr>
        <p:txBody>
          <a:bodyPr>
            <a:normAutofit fontScale="62500" lnSpcReduction="20000"/>
          </a:bodyPr>
          <a:lstStyle/>
          <a:p>
            <a:pPr marL="0" indent="0" algn="just">
              <a:buNone/>
            </a:pPr>
            <a:r>
              <a:rPr lang="lv-LV" dirty="0" smtClean="0"/>
              <a:t>Papildinātība ar:</a:t>
            </a:r>
          </a:p>
          <a:p>
            <a:pPr algn="just">
              <a:buFont typeface="Arial" panose="020B0604020202020204" pitchFamily="34" charset="0"/>
              <a:buChar char="•"/>
            </a:pPr>
            <a:r>
              <a:rPr lang="lv-LV" dirty="0" smtClean="0"/>
              <a:t>1.1.1.5.pasākumu </a:t>
            </a:r>
            <a:r>
              <a:rPr lang="lv-LV" dirty="0"/>
              <a:t>(pētniecības </a:t>
            </a:r>
            <a:r>
              <a:rPr lang="lv-LV" dirty="0" smtClean="0"/>
              <a:t>aktivitātes</a:t>
            </a:r>
            <a:r>
              <a:rPr lang="lv-LV" dirty="0"/>
              <a:t>);</a:t>
            </a:r>
          </a:p>
          <a:p>
            <a:pPr algn="just">
              <a:buFont typeface="Arial" panose="020B0604020202020204" pitchFamily="34" charset="0"/>
              <a:buChar char="•"/>
            </a:pPr>
            <a:r>
              <a:rPr lang="lv-LV" dirty="0"/>
              <a:t>Citiem starptautisko vai valsts budžeta finansētiem pētījumu vai mobilitātes projektiem </a:t>
            </a:r>
            <a:r>
              <a:rPr lang="lv-LV" dirty="0" smtClean="0"/>
              <a:t>(pētniecības aktivitātes);</a:t>
            </a:r>
          </a:p>
          <a:p>
            <a:pPr algn="just">
              <a:buFont typeface="Arial" panose="020B0604020202020204" pitchFamily="34" charset="0"/>
              <a:buChar char="•"/>
            </a:pPr>
            <a:r>
              <a:rPr lang="lv-LV" dirty="0" smtClean="0"/>
              <a:t>8.2.2.pasākumu (mācību, prakses aktivitātes).</a:t>
            </a:r>
          </a:p>
          <a:p>
            <a:pPr marL="0" indent="0" algn="just">
              <a:buNone/>
            </a:pPr>
            <a:endParaRPr lang="lv-LV" dirty="0" smtClean="0"/>
          </a:p>
          <a:p>
            <a:pPr marL="0" indent="0" algn="just">
              <a:buNone/>
            </a:pPr>
            <a:r>
              <a:rPr lang="lv-LV" dirty="0">
                <a:solidFill>
                  <a:schemeClr val="accent4">
                    <a:lumMod val="75000"/>
                  </a:schemeClr>
                </a:solidFill>
              </a:rPr>
              <a:t>→ </a:t>
            </a:r>
            <a:r>
              <a:rPr lang="lv-LV" i="1" dirty="0"/>
              <a:t>MP atskaitēs </a:t>
            </a:r>
            <a:r>
              <a:rPr lang="lv-LV" i="1" dirty="0" smtClean="0"/>
              <a:t>5.2. sadaļas norāda</a:t>
            </a:r>
            <a:r>
              <a:rPr lang="lv-LV" i="1" dirty="0"/>
              <a:t>, kuras </a:t>
            </a:r>
            <a:r>
              <a:rPr lang="lv-LV" i="1" dirty="0" smtClean="0"/>
              <a:t>aktivitātes/darbības </a:t>
            </a:r>
            <a:r>
              <a:rPr lang="lv-LV" i="1" dirty="0"/>
              <a:t>īstenotas pētniecības pieteikumā un kuras sadaļas īstenotas papildinošajā </a:t>
            </a:r>
            <a:r>
              <a:rPr lang="lv-LV" i="1" dirty="0" smtClean="0"/>
              <a:t>projektā, norādot papildinātībā īstenotā projekta numuru.</a:t>
            </a:r>
            <a:endParaRPr lang="lv-LV" i="1" dirty="0"/>
          </a:p>
          <a:p>
            <a:pPr algn="just">
              <a:buFontTx/>
              <a:buChar char="-"/>
            </a:pPr>
            <a:endParaRPr lang="lv-LV" dirty="0" smtClean="0"/>
          </a:p>
          <a:p>
            <a:pPr marL="0" lvl="0" indent="0">
              <a:buNone/>
            </a:pPr>
            <a:r>
              <a:rPr lang="lv-LV" dirty="0" smtClean="0">
                <a:solidFill>
                  <a:schemeClr val="accent4">
                    <a:lumMod val="75000"/>
                  </a:schemeClr>
                </a:solidFill>
              </a:rPr>
              <a:t>    </a:t>
            </a:r>
            <a:endParaRPr lang="lv-LV" dirty="0"/>
          </a:p>
        </p:txBody>
      </p:sp>
    </p:spTree>
    <p:extLst>
      <p:ext uri="{BB962C8B-B14F-4D97-AF65-F5344CB8AC3E}">
        <p14:creationId xmlns:p14="http://schemas.microsoft.com/office/powerpoint/2010/main" val="1814813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490" y="83149"/>
            <a:ext cx="8229600" cy="490057"/>
          </a:xfrm>
        </p:spPr>
        <p:txBody>
          <a:bodyPr>
            <a:normAutofit/>
          </a:bodyPr>
          <a:lstStyle/>
          <a:p>
            <a:r>
              <a:rPr lang="lv-LV" sz="2400" dirty="0">
                <a:effectLst>
                  <a:outerShdw blurRad="38100" dist="38100" dir="2700000" algn="tl">
                    <a:srgbClr val="000000">
                      <a:alpha val="43137"/>
                    </a:srgbClr>
                  </a:outerShdw>
                </a:effectLst>
              </a:rPr>
              <a:t>Pētniecības pieteikumu rezultātu </a:t>
            </a:r>
            <a:r>
              <a:rPr lang="lv-LV" sz="2400" dirty="0" smtClean="0">
                <a:effectLst>
                  <a:outerShdw blurRad="38100" dist="38100" dir="2700000" algn="tl">
                    <a:srgbClr val="000000">
                      <a:alpha val="43137"/>
                    </a:srgbClr>
                  </a:outerShdw>
                </a:effectLst>
              </a:rPr>
              <a:t>uzskaite. Jauna amata vieta (I)</a:t>
            </a:r>
            <a:endParaRPr lang="lv-LV" sz="2400" dirty="0"/>
          </a:p>
        </p:txBody>
      </p:sp>
      <p:sp>
        <p:nvSpPr>
          <p:cNvPr id="3" name="Content Placeholder 2"/>
          <p:cNvSpPr>
            <a:spLocks noGrp="1"/>
          </p:cNvSpPr>
          <p:nvPr>
            <p:ph idx="1"/>
          </p:nvPr>
        </p:nvSpPr>
        <p:spPr>
          <a:xfrm>
            <a:off x="211540" y="627797"/>
            <a:ext cx="8714096" cy="4360460"/>
          </a:xfrm>
        </p:spPr>
        <p:txBody>
          <a:bodyPr>
            <a:normAutofit fontScale="25000" lnSpcReduction="20000"/>
          </a:bodyPr>
          <a:lstStyle/>
          <a:p>
            <a:pPr marL="0" indent="0" algn="just">
              <a:buNone/>
            </a:pPr>
            <a:r>
              <a:rPr lang="lv-LV" sz="4800" dirty="0" smtClean="0">
                <a:solidFill>
                  <a:schemeClr val="accent4">
                    <a:lumMod val="75000"/>
                  </a:schemeClr>
                </a:solidFill>
                <a:effectLst>
                  <a:outerShdw blurRad="38100" dist="38100" dir="2700000" algn="tl">
                    <a:srgbClr val="000000">
                      <a:alpha val="43137"/>
                    </a:srgbClr>
                  </a:outerShdw>
                </a:effectLst>
              </a:rPr>
              <a:t>Jauna amata vieta:</a:t>
            </a:r>
          </a:p>
          <a:p>
            <a:pPr marL="0" indent="0" algn="just">
              <a:buNone/>
            </a:pPr>
            <a:r>
              <a:rPr lang="lv-LV" sz="4800" dirty="0" smtClean="0"/>
              <a:t>Saskaņā </a:t>
            </a:r>
            <a:r>
              <a:rPr lang="lv-LV" sz="4800" dirty="0"/>
              <a:t>ar rādītāju pasi un </a:t>
            </a:r>
            <a:r>
              <a:rPr lang="lv-LV" sz="4800" u="sng" dirty="0">
                <a:hlinkClick r:id="rId2"/>
              </a:rPr>
              <a:t>EK skaidrojumu</a:t>
            </a:r>
            <a:r>
              <a:rPr lang="lv-LV" sz="4800" dirty="0"/>
              <a:t> iznākuma rādītāja “Jaunu pētnieku skaits atbalstītajās vienībās (pilnas slodzes ekvivalents)” definīcija nosaka, ka “pētnieka </a:t>
            </a:r>
            <a:r>
              <a:rPr lang="lv-LV" sz="4800" u="sng" dirty="0"/>
              <a:t>amata vieta jāizveido projekta īstenošanas </a:t>
            </a:r>
            <a:r>
              <a:rPr lang="lv-LV" sz="4800" u="sng" dirty="0" smtClean="0"/>
              <a:t>rezultātā</a:t>
            </a:r>
            <a:r>
              <a:rPr lang="lv-LV" sz="4800" u="sng" dirty="0"/>
              <a:t>, tai jābūt aizpildītai</a:t>
            </a:r>
            <a:r>
              <a:rPr lang="lv-LV" sz="4800" dirty="0"/>
              <a:t> (vakantas amata vietas netiek skaitītas), </a:t>
            </a:r>
            <a:r>
              <a:rPr lang="lv-LV" sz="4800" u="sng" dirty="0"/>
              <a:t>kā arī rezultātā jāpalielina kopējais pētnieku skaits institūcijā</a:t>
            </a:r>
            <a:r>
              <a:rPr lang="lv-LV" sz="4800" dirty="0"/>
              <a:t>.” Rādītāju pasē arī norādīts, ka “Iznākuma rādītāja vērtības sasniegšana nodrošināma projekta īstenošanas laikā</a:t>
            </a:r>
            <a:r>
              <a:rPr lang="lv-LV" sz="4800" dirty="0" smtClean="0"/>
              <a:t>”.</a:t>
            </a:r>
            <a:endParaRPr lang="lv-LV" sz="4800" dirty="0"/>
          </a:p>
          <a:p>
            <a:pPr marL="0" indent="0" algn="just">
              <a:buNone/>
            </a:pPr>
            <a:r>
              <a:rPr lang="lv-LV" sz="4800" dirty="0" smtClean="0">
                <a:solidFill>
                  <a:schemeClr val="accent4">
                    <a:lumMod val="75000"/>
                  </a:schemeClr>
                </a:solidFill>
                <a:effectLst>
                  <a:outerShdw blurRad="38100" dist="38100" dir="2700000" algn="tl">
                    <a:srgbClr val="000000">
                      <a:alpha val="43137"/>
                    </a:srgbClr>
                  </a:outerShdw>
                </a:effectLst>
              </a:rPr>
              <a:t>Rezultāts ir sasniegts, ja: </a:t>
            </a:r>
            <a:r>
              <a:rPr lang="lv-LV" sz="4800" dirty="0" smtClean="0"/>
              <a:t>izveidojot </a:t>
            </a:r>
            <a:r>
              <a:rPr lang="lv-LV" sz="4800" dirty="0"/>
              <a:t>jaunu amata vietu </a:t>
            </a:r>
            <a:r>
              <a:rPr lang="lv-LV" sz="4800" dirty="0" err="1"/>
              <a:t>pēcdoktorantam</a:t>
            </a:r>
            <a:r>
              <a:rPr lang="lv-LV" sz="4800" dirty="0"/>
              <a:t>, kas nav ieņēmis zinātnes vai zinātnes tehniskā personāla amatu 6 mēnešu periodā pirms pētniecības pieteikuma iesniegšanas vai saskaņā ar iznākumu rādītāju sasniegšanas skaidrojumu, kas saskaņots ar </a:t>
            </a:r>
            <a:r>
              <a:rPr lang="lv-LV" sz="4800" dirty="0" smtClean="0"/>
              <a:t>IZM.</a:t>
            </a:r>
            <a:endParaRPr lang="lv-LV" sz="4800" dirty="0"/>
          </a:p>
          <a:p>
            <a:pPr marL="0" indent="0" algn="just">
              <a:buNone/>
            </a:pPr>
            <a:r>
              <a:rPr lang="lv-LV" sz="4800" dirty="0"/>
              <a:t>Lai gūtu pārliecību, ka rezultatīvais rādītājs ir sasniegts un atbilst definīcijai, pētniecības pieteikuma īstenotājs iesniedz dokumentus, kas apliecina rezultatīvā rādītāja sasniegšanu: </a:t>
            </a:r>
          </a:p>
          <a:p>
            <a:pPr lvl="1" algn="just">
              <a:buFont typeface="Arial" panose="020B0604020202020204" pitchFamily="34" charset="0"/>
              <a:buChar char="•"/>
            </a:pPr>
            <a:r>
              <a:rPr lang="lv-LV" sz="4800" dirty="0" err="1"/>
              <a:t>Pēcdoktoranta</a:t>
            </a:r>
            <a:r>
              <a:rPr lang="lv-LV" sz="4800" dirty="0"/>
              <a:t> darba līgumu vai vienošanos, kurā minēts </a:t>
            </a:r>
            <a:r>
              <a:rPr lang="lv-LV" sz="4800" dirty="0" err="1"/>
              <a:t>pēcdoktoranta</a:t>
            </a:r>
            <a:r>
              <a:rPr lang="lv-LV" sz="4800" dirty="0"/>
              <a:t> ieņemamais amats.</a:t>
            </a:r>
          </a:p>
          <a:p>
            <a:pPr lvl="1" algn="just">
              <a:buFont typeface="Arial" panose="020B0604020202020204" pitchFamily="34" charset="0"/>
              <a:buChar char="•"/>
            </a:pPr>
            <a:r>
              <a:rPr lang="lv-LV" sz="4800" dirty="0"/>
              <a:t>Dokuments, kas apliecina </a:t>
            </a:r>
            <a:r>
              <a:rPr lang="lv-LV" sz="4800" dirty="0" err="1"/>
              <a:t>pēcdoktoranta</a:t>
            </a:r>
            <a:r>
              <a:rPr lang="lv-LV" sz="4800" dirty="0"/>
              <a:t> ievēlēšanu pētnieka vai vadošā pētnieka amata vietā 3 mēnešu laikā pēc pētniecības pieteikuma uzsākšanas (ja tiek izveidota jauna amata vieta </a:t>
            </a:r>
            <a:r>
              <a:rPr lang="lv-LV" sz="4800" dirty="0" err="1" smtClean="0"/>
              <a:t>pēcdoktorantam</a:t>
            </a:r>
            <a:r>
              <a:rPr lang="lv-LV" sz="4800" dirty="0" smtClean="0"/>
              <a:t>).</a:t>
            </a:r>
            <a:endParaRPr lang="lv-LV" sz="4800" dirty="0"/>
          </a:p>
          <a:p>
            <a:pPr lvl="1" algn="just">
              <a:buFont typeface="Arial" panose="020B0604020202020204" pitchFamily="34" charset="0"/>
              <a:buChar char="•"/>
            </a:pPr>
            <a:r>
              <a:rPr lang="lv-LV" sz="4800" dirty="0"/>
              <a:t>Apliecinājumu, ka </a:t>
            </a:r>
            <a:r>
              <a:rPr lang="lv-LV" sz="4800" dirty="0" err="1"/>
              <a:t>pēcdoktorants</a:t>
            </a:r>
            <a:r>
              <a:rPr lang="lv-LV" sz="4800" dirty="0"/>
              <a:t> nav ieņēmis zinātnes personāla vai zinātnes tehniskā darbinieka amata vietu 6 mēnešu periodā pirms pētniecības pieteikuma iesniegšanas (ja tiek izveidota jauna amata vieta </a:t>
            </a:r>
            <a:r>
              <a:rPr lang="lv-LV" sz="4800" dirty="0" err="1" smtClean="0"/>
              <a:t>pēcdoktorantam</a:t>
            </a:r>
            <a:r>
              <a:rPr lang="lv-LV" sz="4800" dirty="0" smtClean="0"/>
              <a:t>).</a:t>
            </a:r>
            <a:endParaRPr lang="lv-LV" sz="4800" dirty="0"/>
          </a:p>
          <a:p>
            <a:pPr lvl="1" algn="just">
              <a:buFont typeface="Arial" panose="020B0604020202020204" pitchFamily="34" charset="0"/>
              <a:buChar char="•"/>
            </a:pPr>
            <a:r>
              <a:rPr lang="lv-LV" sz="4800" dirty="0"/>
              <a:t>Apliecinājumu, ka darbinieks, kas ieņem </a:t>
            </a:r>
            <a:r>
              <a:rPr lang="lv-LV" sz="4800" dirty="0" err="1"/>
              <a:t>pēcdoktoranta</a:t>
            </a:r>
            <a:r>
              <a:rPr lang="lv-LV" sz="4800" dirty="0"/>
              <a:t> iepriekšējo amata vietu vai ieņem amata vietu, kuru iepriekš ieņēma darbinieks, kas ieņem </a:t>
            </a:r>
            <a:r>
              <a:rPr lang="lv-LV" sz="4800" dirty="0" err="1"/>
              <a:t>pēcdoktoranta</a:t>
            </a:r>
            <a:r>
              <a:rPr lang="lv-LV" sz="4800" dirty="0"/>
              <a:t> iepriekšējo amata vietu (var būt garāka amata aizvietošanas secība, tad pēdējais no minētajiem darbiniekiem), nav ieņēmis zinātnes personāla vai zinātnes tehniskā darbinieka amata vietu 6 mēnešu periodā pirms pētniecības pieteikuma </a:t>
            </a:r>
            <a:r>
              <a:rPr lang="lv-LV" sz="4800" dirty="0" smtClean="0"/>
              <a:t>līguma īstenošanas uzsākšanas (ja </a:t>
            </a:r>
            <a:r>
              <a:rPr lang="lv-LV" sz="4800" dirty="0"/>
              <a:t>rezultātu sasniegšana atbilst iznākumu rādītāju sasniegšanas skaidrojumam, kas saskaņots ar </a:t>
            </a:r>
            <a:r>
              <a:rPr lang="lv-LV" sz="4800" dirty="0" smtClean="0"/>
              <a:t>IZM).</a:t>
            </a:r>
            <a:endParaRPr lang="lv-LV" sz="4800" dirty="0"/>
          </a:p>
          <a:p>
            <a:pPr lvl="1" algn="just">
              <a:buFont typeface="Arial" panose="020B0604020202020204" pitchFamily="34" charset="0"/>
              <a:buChar char="•"/>
            </a:pPr>
            <a:r>
              <a:rPr lang="lv-LV" sz="4800" dirty="0" err="1"/>
              <a:t>Pēcdoktoranta</a:t>
            </a:r>
            <a:r>
              <a:rPr lang="lv-LV" sz="4800" dirty="0"/>
              <a:t> iepriekšējo amata aprakstu vai citu dokumentu, kurā norādīti veicamie uzdevumi un funkcijas (pirms pētniecības pieteikuma uzsākšanas) un pašreizējo amata aprakstu vai citu dokumentu (par pētniecības pieteikuma īstenošanu), kurā noteikti jauni pienākumi, kompetences un atbildība (ja rezultātu sasniegšana atbilst iznākumu rādītāju sasniegšanas skaidrojumam, kas saskaņots ar </a:t>
            </a:r>
            <a:r>
              <a:rPr lang="lv-LV" sz="4800" dirty="0" smtClean="0"/>
              <a:t>IZM</a:t>
            </a:r>
            <a:r>
              <a:rPr lang="lv-LV" sz="4800" dirty="0" smtClean="0"/>
              <a:t>).</a:t>
            </a:r>
          </a:p>
          <a:p>
            <a:pPr lvl="1" algn="just">
              <a:buFont typeface="Arial" panose="020B0604020202020204" pitchFamily="34" charset="0"/>
              <a:buChar char="•"/>
            </a:pPr>
            <a:r>
              <a:rPr lang="lv-LV" sz="4800" dirty="0" smtClean="0"/>
              <a:t>Citus dokumentus saskaņā ar </a:t>
            </a:r>
            <a:r>
              <a:rPr lang="lv-LV" sz="4800" dirty="0"/>
              <a:t>Uzraudzības rādītāju un izslēdzošo kritēriju </a:t>
            </a:r>
            <a:r>
              <a:rPr lang="lv-LV" sz="4800" dirty="0" smtClean="0"/>
              <a:t>pārbaudes</a:t>
            </a:r>
          </a:p>
          <a:p>
            <a:pPr marL="457200" lvl="1" indent="0" algn="just">
              <a:buNone/>
            </a:pPr>
            <a:r>
              <a:rPr lang="lv-LV" sz="4800" dirty="0" smtClean="0"/>
              <a:t> </a:t>
            </a:r>
            <a:r>
              <a:rPr lang="lv-LV" sz="4800" dirty="0"/>
              <a:t>un apstiprināšanas </a:t>
            </a:r>
            <a:r>
              <a:rPr lang="lv-LV" sz="4800" dirty="0" smtClean="0"/>
              <a:t>metodiku.</a:t>
            </a:r>
            <a:endParaRPr lang="lv-LV" sz="4800" dirty="0"/>
          </a:p>
          <a:p>
            <a:pPr marL="0" indent="0" algn="just">
              <a:buNone/>
            </a:pPr>
            <a:endParaRPr lang="lv-LV" sz="4400" dirty="0"/>
          </a:p>
          <a:p>
            <a:pPr marL="0" indent="0">
              <a:buNone/>
            </a:pPr>
            <a:endParaRPr lang="lv-LV" dirty="0"/>
          </a:p>
        </p:txBody>
      </p:sp>
    </p:spTree>
    <p:extLst>
      <p:ext uri="{BB962C8B-B14F-4D97-AF65-F5344CB8AC3E}">
        <p14:creationId xmlns:p14="http://schemas.microsoft.com/office/powerpoint/2010/main" val="4247674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sz="3200" dirty="0">
                <a:effectLst>
                  <a:outerShdw blurRad="38100" dist="38100" dir="2700000" algn="tl">
                    <a:srgbClr val="000000">
                      <a:alpha val="43137"/>
                    </a:srgbClr>
                  </a:outerShdw>
                </a:effectLst>
              </a:rPr>
              <a:t>Pētniecības pieteikumu rezultātu </a:t>
            </a:r>
            <a:r>
              <a:rPr lang="lv-LV" sz="3200" dirty="0" smtClean="0">
                <a:effectLst>
                  <a:outerShdw blurRad="38100" dist="38100" dir="2700000" algn="tl">
                    <a:srgbClr val="000000">
                      <a:alpha val="43137"/>
                    </a:srgbClr>
                  </a:outerShdw>
                </a:effectLst>
              </a:rPr>
              <a:t>uzskaite. Jauna amata vieta (II)</a:t>
            </a:r>
            <a:endParaRPr lang="lv-LV" sz="3200" dirty="0"/>
          </a:p>
        </p:txBody>
      </p:sp>
      <p:sp>
        <p:nvSpPr>
          <p:cNvPr id="3" name="Content Placeholder 2"/>
          <p:cNvSpPr>
            <a:spLocks noGrp="1"/>
          </p:cNvSpPr>
          <p:nvPr>
            <p:ph idx="1"/>
          </p:nvPr>
        </p:nvSpPr>
        <p:spPr/>
        <p:txBody>
          <a:bodyPr>
            <a:normAutofit fontScale="70000" lnSpcReduction="20000"/>
          </a:bodyPr>
          <a:lstStyle/>
          <a:p>
            <a:pPr algn="just"/>
            <a:r>
              <a:rPr lang="lv-LV" dirty="0" smtClean="0">
                <a:solidFill>
                  <a:schemeClr val="accent4">
                    <a:lumMod val="75000"/>
                  </a:schemeClr>
                </a:solidFill>
                <a:effectLst>
                  <a:outerShdw blurRad="38100" dist="38100" dir="2700000" algn="tl">
                    <a:srgbClr val="000000">
                      <a:alpha val="43137"/>
                    </a:srgbClr>
                  </a:outerShdw>
                </a:effectLst>
              </a:rPr>
              <a:t>Attiecībā </a:t>
            </a:r>
            <a:r>
              <a:rPr lang="lv-LV" dirty="0">
                <a:solidFill>
                  <a:schemeClr val="accent4">
                    <a:lumMod val="75000"/>
                  </a:schemeClr>
                </a:solidFill>
                <a:effectLst>
                  <a:outerShdw blurRad="38100" dist="38100" dir="2700000" algn="tl">
                    <a:srgbClr val="000000">
                      <a:alpha val="43137"/>
                    </a:srgbClr>
                  </a:outerShdw>
                </a:effectLst>
              </a:rPr>
              <a:t>uz ilgtspēju </a:t>
            </a:r>
            <a:r>
              <a:rPr lang="lv-LV" dirty="0"/>
              <a:t>– visā PP </a:t>
            </a:r>
            <a:r>
              <a:rPr lang="lv-LV" dirty="0" err="1"/>
              <a:t>pēcuzrudzības</a:t>
            </a:r>
            <a:r>
              <a:rPr lang="lv-LV" dirty="0"/>
              <a:t> periodā </a:t>
            </a:r>
            <a:r>
              <a:rPr lang="lv-LV" dirty="0" err="1"/>
              <a:t>pēcdoktoranta</a:t>
            </a:r>
            <a:r>
              <a:rPr lang="lv-LV" dirty="0"/>
              <a:t> amata vietai </a:t>
            </a:r>
            <a:r>
              <a:rPr lang="lv-LV" dirty="0">
                <a:solidFill>
                  <a:schemeClr val="accent4">
                    <a:lumMod val="75000"/>
                  </a:schemeClr>
                </a:solidFill>
                <a:effectLst>
                  <a:outerShdw blurRad="38100" dist="38100" dir="2700000" algn="tl">
                    <a:srgbClr val="000000">
                      <a:alpha val="43137"/>
                    </a:srgbClr>
                  </a:outerShdw>
                </a:effectLst>
              </a:rPr>
              <a:t>jābūt faktiski aizpildītai 1 PLE apmērā</a:t>
            </a:r>
            <a:r>
              <a:rPr lang="lv-LV" dirty="0"/>
              <a:t>; tāpat arī visām “kaskādes” amata vietām, ja tādas izveidojušās </a:t>
            </a:r>
            <a:r>
              <a:rPr lang="lv-LV" dirty="0" err="1"/>
              <a:t>pēcdoktoranta</a:t>
            </a:r>
            <a:r>
              <a:rPr lang="lv-LV" dirty="0"/>
              <a:t> amata vietas izveides rezultātā, jābūt faktiski aizpildītām vismaz tādā noslodzē, kā bija pirms </a:t>
            </a:r>
            <a:r>
              <a:rPr lang="lv-LV" dirty="0" err="1"/>
              <a:t>pēcdoktoranta</a:t>
            </a:r>
            <a:r>
              <a:rPr lang="lv-LV" dirty="0"/>
              <a:t> amata vietas izveides.</a:t>
            </a:r>
          </a:p>
          <a:p>
            <a:pPr algn="just"/>
            <a:r>
              <a:rPr lang="lv-LV" dirty="0"/>
              <a:t>Ņemot vērā </a:t>
            </a:r>
            <a:r>
              <a:rPr lang="lv-LV" dirty="0" err="1"/>
              <a:t>pēcuzraudzības</a:t>
            </a:r>
            <a:r>
              <a:rPr lang="lv-LV" dirty="0"/>
              <a:t> periodā iespējamās minēto amata vietu noslodžu svārstības P&amp;A sektora specifikas dēļ (piem., tas lielā mērā ir projektos bāzēts), kā arī cilvēciskā faktora dēļ, katrs šāds gadījums ir vērtējams atsevišķi, vērtējot institūcijas (PP īstenotāja) rīcību, lai novērstu </a:t>
            </a:r>
            <a:r>
              <a:rPr lang="lv-LV" dirty="0" smtClean="0"/>
              <a:t>minēto situāciju.</a:t>
            </a:r>
            <a:endParaRPr lang="lv-LV" dirty="0"/>
          </a:p>
          <a:p>
            <a:pPr marL="0" indent="0">
              <a:buNone/>
            </a:pPr>
            <a:endParaRPr lang="lv-LV" dirty="0"/>
          </a:p>
        </p:txBody>
      </p:sp>
    </p:spTree>
    <p:extLst>
      <p:ext uri="{BB962C8B-B14F-4D97-AF65-F5344CB8AC3E}">
        <p14:creationId xmlns:p14="http://schemas.microsoft.com/office/powerpoint/2010/main" val="3671337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v-LV" sz="3600" dirty="0" smtClean="0"/>
              <a:t/>
            </a:r>
            <a:br>
              <a:rPr lang="lv-LV" sz="3600" dirty="0" smtClean="0"/>
            </a:br>
            <a:r>
              <a:rPr lang="lv-LV" sz="3600" dirty="0" smtClean="0">
                <a:effectLst>
                  <a:outerShdw blurRad="38100" dist="38100" dir="2700000" algn="tl">
                    <a:srgbClr val="000000">
                      <a:alpha val="43137"/>
                    </a:srgbClr>
                  </a:outerShdw>
                </a:effectLst>
              </a:rPr>
              <a:t>Pētniecības </a:t>
            </a:r>
            <a:r>
              <a:rPr lang="lv-LV" sz="3600" dirty="0">
                <a:effectLst>
                  <a:outerShdw blurRad="38100" dist="38100" dir="2700000" algn="tl">
                    <a:srgbClr val="000000">
                      <a:alpha val="43137"/>
                    </a:srgbClr>
                  </a:outerShdw>
                </a:effectLst>
              </a:rPr>
              <a:t>pieteikumu rezultātu </a:t>
            </a:r>
            <a:r>
              <a:rPr lang="lv-LV" sz="3600" dirty="0" smtClean="0">
                <a:effectLst>
                  <a:outerShdw blurRad="38100" dist="38100" dir="2700000" algn="tl">
                    <a:srgbClr val="000000">
                      <a:alpha val="43137"/>
                    </a:srgbClr>
                  </a:outerShdw>
                </a:effectLst>
              </a:rPr>
              <a:t>uzskaite. Publikācijas</a:t>
            </a:r>
            <a:r>
              <a:rPr lang="lv-LV" dirty="0"/>
              <a:t/>
            </a:r>
            <a:br>
              <a:rPr lang="lv-LV" dirty="0"/>
            </a:br>
            <a:endParaRPr lang="lv-LV" dirty="0"/>
          </a:p>
        </p:txBody>
      </p:sp>
      <p:sp>
        <p:nvSpPr>
          <p:cNvPr id="3" name="Content Placeholder 2"/>
          <p:cNvSpPr>
            <a:spLocks noGrp="1"/>
          </p:cNvSpPr>
          <p:nvPr>
            <p:ph idx="1"/>
          </p:nvPr>
        </p:nvSpPr>
        <p:spPr>
          <a:xfrm>
            <a:off x="457200" y="1200151"/>
            <a:ext cx="8229600" cy="3221724"/>
          </a:xfrm>
        </p:spPr>
        <p:txBody>
          <a:bodyPr>
            <a:normAutofit fontScale="55000" lnSpcReduction="20000"/>
          </a:bodyPr>
          <a:lstStyle/>
          <a:p>
            <a:pPr marL="0" indent="0">
              <a:buNone/>
            </a:pPr>
            <a:r>
              <a:rPr lang="lv-LV" dirty="0" smtClean="0"/>
              <a:t>Sasniegts rezultāts ir, ja:</a:t>
            </a:r>
          </a:p>
          <a:p>
            <a:pPr algn="just">
              <a:buFont typeface="Arial" panose="020B0604020202020204" pitchFamily="34" charset="0"/>
              <a:buChar char="•"/>
            </a:pPr>
            <a:r>
              <a:rPr lang="lv-LV" dirty="0" smtClean="0"/>
              <a:t>Iesniegta publikācija, kurā redzams </a:t>
            </a:r>
            <a:r>
              <a:rPr lang="lv-LV" dirty="0" err="1" smtClean="0"/>
              <a:t>pēcdoktoranta</a:t>
            </a:r>
            <a:r>
              <a:rPr lang="lv-LV" dirty="0" smtClean="0"/>
              <a:t> vārds vai vārda pirmais burts un uzvārds, + pievienota vēstule/e-pasts par publikācijas iesniegšanu + atsauce uz projektu;</a:t>
            </a:r>
          </a:p>
          <a:p>
            <a:pPr algn="just">
              <a:buFont typeface="Arial" panose="020B0604020202020204" pitchFamily="34" charset="0"/>
              <a:buChar char="•"/>
            </a:pPr>
            <a:r>
              <a:rPr lang="lv-LV" dirty="0" smtClean="0"/>
              <a:t>Publicēta publikācija, </a:t>
            </a:r>
            <a:r>
              <a:rPr lang="lv-LV" dirty="0"/>
              <a:t>kurā redzams </a:t>
            </a:r>
            <a:r>
              <a:rPr lang="lv-LV" dirty="0" err="1"/>
              <a:t>pēcdoktoranta</a:t>
            </a:r>
            <a:r>
              <a:rPr lang="lv-LV" dirty="0"/>
              <a:t> vārds vai vārda pirmais burts un uzvārds,</a:t>
            </a:r>
            <a:r>
              <a:rPr lang="lv-LV" dirty="0" smtClean="0"/>
              <a:t> + saite uz publikāciju + atsauce uz projektu.</a:t>
            </a:r>
          </a:p>
          <a:p>
            <a:pPr marL="0" indent="0" algn="just">
              <a:buNone/>
            </a:pPr>
            <a:endParaRPr lang="lv-LV" dirty="0" smtClean="0"/>
          </a:p>
          <a:p>
            <a:pPr marL="0" indent="0" algn="just">
              <a:buNone/>
            </a:pPr>
            <a:r>
              <a:rPr lang="lv-LV" dirty="0">
                <a:solidFill>
                  <a:schemeClr val="accent4">
                    <a:lumMod val="75000"/>
                  </a:schemeClr>
                </a:solidFill>
              </a:rPr>
              <a:t>→ </a:t>
            </a:r>
            <a:r>
              <a:rPr lang="lv-LV" i="1" dirty="0" smtClean="0"/>
              <a:t>Ja </a:t>
            </a:r>
            <a:r>
              <a:rPr lang="lv-LV" i="1" dirty="0" err="1"/>
              <a:t>pēcdoktorants</a:t>
            </a:r>
            <a:r>
              <a:rPr lang="lv-LV" i="1" dirty="0"/>
              <a:t> ir viens no </a:t>
            </a:r>
            <a:r>
              <a:rPr lang="lv-LV" i="1" dirty="0" smtClean="0"/>
              <a:t>līdzautoriem un publikācijā ir atsauce uz vairākiem projektiem, </a:t>
            </a:r>
            <a:r>
              <a:rPr lang="lv-LV" i="1" dirty="0"/>
              <a:t>iesniedz skaidrojumu ar informāciju par </a:t>
            </a:r>
            <a:r>
              <a:rPr lang="lv-LV" i="1" dirty="0" err="1"/>
              <a:t>pēcdoktoranta</a:t>
            </a:r>
            <a:r>
              <a:rPr lang="lv-LV" i="1" dirty="0"/>
              <a:t> ieguldījumu raksta sagatavošanā</a:t>
            </a:r>
            <a:r>
              <a:rPr lang="lv-LV" i="1" dirty="0" smtClean="0"/>
              <a:t>.</a:t>
            </a:r>
          </a:p>
          <a:p>
            <a:pPr marL="0" indent="0" algn="just">
              <a:buNone/>
            </a:pPr>
            <a:r>
              <a:rPr lang="lv-LV" dirty="0">
                <a:solidFill>
                  <a:schemeClr val="accent4">
                    <a:lumMod val="75000"/>
                  </a:schemeClr>
                </a:solidFill>
              </a:rPr>
              <a:t>→ </a:t>
            </a:r>
            <a:r>
              <a:rPr lang="lv-LV" i="1" dirty="0" smtClean="0"/>
              <a:t>Iesniedzot </a:t>
            </a:r>
            <a:r>
              <a:rPr lang="lv-LV" i="1" dirty="0"/>
              <a:t>pētniecības pieteikuma </a:t>
            </a:r>
            <a:r>
              <a:rPr lang="lv-LV" i="1" dirty="0" err="1"/>
              <a:t>vidusposma</a:t>
            </a:r>
            <a:r>
              <a:rPr lang="lv-LV" i="1" dirty="0"/>
              <a:t> zinātniskā vērtējuma ziņojumu, pētniecības pieteikuma īstenotājs sniedz pilnu informāciju par iesniegto publikāciju progresu.</a:t>
            </a:r>
          </a:p>
          <a:p>
            <a:pPr>
              <a:buFontTx/>
              <a:buChar char="-"/>
            </a:pPr>
            <a:endParaRPr lang="lv-LV" dirty="0"/>
          </a:p>
          <a:p>
            <a:pPr>
              <a:buFontTx/>
              <a:buChar char="-"/>
            </a:pPr>
            <a:endParaRPr lang="lv-LV" dirty="0" smtClean="0"/>
          </a:p>
          <a:p>
            <a:pPr>
              <a:buFontTx/>
              <a:buChar char="-"/>
            </a:pPr>
            <a:endParaRPr lang="lv-LV" dirty="0"/>
          </a:p>
        </p:txBody>
      </p:sp>
    </p:spTree>
    <p:extLst>
      <p:ext uri="{BB962C8B-B14F-4D97-AF65-F5344CB8AC3E}">
        <p14:creationId xmlns:p14="http://schemas.microsoft.com/office/powerpoint/2010/main" val="474591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lv-LV" sz="3200" dirty="0">
                <a:effectLst>
                  <a:outerShdw blurRad="38100" dist="38100" dir="2700000" algn="tl">
                    <a:srgbClr val="000000">
                      <a:alpha val="43137"/>
                    </a:srgbClr>
                  </a:outerShdw>
                </a:effectLst>
              </a:rPr>
              <a:t>Pētniecības pieteikumu rezultātu uzskaite</a:t>
            </a:r>
            <a:r>
              <a:rPr lang="lv-LV" sz="3200" dirty="0" smtClean="0">
                <a:effectLst>
                  <a:outerShdw blurRad="38100" dist="38100" dir="2700000" algn="tl">
                    <a:srgbClr val="000000">
                      <a:alpha val="43137"/>
                    </a:srgbClr>
                  </a:outerShdw>
                </a:effectLst>
              </a:rPr>
              <a:t>. Jauns produkts/tehnoloģija</a:t>
            </a:r>
            <a:endParaRPr lang="lv-LV" sz="3200" dirty="0"/>
          </a:p>
        </p:txBody>
      </p:sp>
      <p:sp>
        <p:nvSpPr>
          <p:cNvPr id="3" name="Content Placeholder 2"/>
          <p:cNvSpPr>
            <a:spLocks noGrp="1"/>
          </p:cNvSpPr>
          <p:nvPr>
            <p:ph idx="1"/>
          </p:nvPr>
        </p:nvSpPr>
        <p:spPr/>
        <p:txBody>
          <a:bodyPr>
            <a:normAutofit fontScale="62500" lnSpcReduction="20000"/>
          </a:bodyPr>
          <a:lstStyle/>
          <a:p>
            <a:pPr marL="0" indent="0" algn="just">
              <a:buNone/>
            </a:pPr>
            <a:r>
              <a:rPr lang="lv-LV" dirty="0" smtClean="0"/>
              <a:t>Rezultāts ir sasniegts, ja </a:t>
            </a:r>
            <a:r>
              <a:rPr lang="lv-LV" dirty="0" err="1" smtClean="0"/>
              <a:t>pēcdoktorants</a:t>
            </a:r>
            <a:r>
              <a:rPr lang="lv-LV" dirty="0" smtClean="0"/>
              <a:t>:</a:t>
            </a:r>
          </a:p>
          <a:p>
            <a:pPr algn="just">
              <a:buFont typeface="Arial" panose="020B0604020202020204" pitchFamily="34" charset="0"/>
              <a:buChar char="•"/>
            </a:pPr>
            <a:r>
              <a:rPr lang="lv-LV" dirty="0"/>
              <a:t>I</a:t>
            </a:r>
            <a:r>
              <a:rPr lang="lv-LV" dirty="0" smtClean="0"/>
              <a:t>esniedz </a:t>
            </a:r>
            <a:r>
              <a:rPr lang="lv-LV" dirty="0"/>
              <a:t>rezultāta aprakstu + rādītājs atbilst rādītāja pasē sniegtai definīcijai </a:t>
            </a:r>
            <a:r>
              <a:rPr lang="lv-LV" dirty="0" smtClean="0"/>
              <a:t>(</a:t>
            </a:r>
            <a:r>
              <a:rPr lang="lv-LV" dirty="0">
                <a:hlinkClick r:id="rId2"/>
              </a:rPr>
              <a:t>https://</a:t>
            </a:r>
            <a:r>
              <a:rPr lang="lv-LV" dirty="0" smtClean="0">
                <a:hlinkClick r:id="rId2"/>
              </a:rPr>
              <a:t>esfondi.lv/planosanas-dokumenti</a:t>
            </a:r>
            <a:r>
              <a:rPr lang="lv-LV" dirty="0" smtClean="0"/>
              <a:t>, vērtē </a:t>
            </a:r>
            <a:r>
              <a:rPr lang="lv-LV" dirty="0"/>
              <a:t>ārvalstu eksperts) + pozitīvs ārvalstu eksperta </a:t>
            </a:r>
            <a:r>
              <a:rPr lang="lv-LV" dirty="0" smtClean="0"/>
              <a:t>vērtējums.</a:t>
            </a:r>
          </a:p>
          <a:p>
            <a:pPr marL="0" indent="0" algn="just">
              <a:buNone/>
            </a:pPr>
            <a:endParaRPr lang="lv-LV" dirty="0" smtClean="0"/>
          </a:p>
          <a:p>
            <a:pPr marL="0" indent="0" algn="just">
              <a:buNone/>
            </a:pPr>
            <a:r>
              <a:rPr lang="lv-LV" dirty="0">
                <a:solidFill>
                  <a:schemeClr val="accent4">
                    <a:lumMod val="75000"/>
                  </a:schemeClr>
                </a:solidFill>
              </a:rPr>
              <a:t>→ </a:t>
            </a:r>
            <a:r>
              <a:rPr lang="lv-LV" i="1" dirty="0" smtClean="0"/>
              <a:t>Pie </a:t>
            </a:r>
            <a:r>
              <a:rPr lang="lv-LV" i="1" dirty="0" err="1"/>
              <a:t>vidusposma</a:t>
            </a:r>
            <a:r>
              <a:rPr lang="lv-LV" i="1" dirty="0"/>
              <a:t> vai gala zinātniskās vērtēšanas pētniecības pieteikuma iesniedzējs iesniedz izvērstu pamatojumu par rezultatīvā rādītāja sasniegšanu, tai skaitā pamatojumu, kāpēc izstrādātais produkts vai tehnoloģija ir uzskatāma par jaunu, ko vērtē EK datubāzē iekļautie </a:t>
            </a:r>
            <a:r>
              <a:rPr lang="lv-LV" i="1" dirty="0" smtClean="0"/>
              <a:t>eksperti;</a:t>
            </a:r>
          </a:p>
          <a:p>
            <a:pPr marL="0" indent="0" algn="just">
              <a:buNone/>
            </a:pPr>
            <a:r>
              <a:rPr lang="lv-LV" i="1" dirty="0">
                <a:solidFill>
                  <a:schemeClr val="accent4">
                    <a:lumMod val="75000"/>
                  </a:schemeClr>
                </a:solidFill>
              </a:rPr>
              <a:t>→ </a:t>
            </a:r>
            <a:r>
              <a:rPr lang="lv-LV" i="1" dirty="0" smtClean="0"/>
              <a:t>Pēc </a:t>
            </a:r>
            <a:r>
              <a:rPr lang="lv-LV" i="1" dirty="0"/>
              <a:t>pozitīva ārvalstu eksperta vērtējuma rezultatīvās raidītājs tiek apstiprināts kā </a:t>
            </a:r>
            <a:r>
              <a:rPr lang="lv-LV" i="1" dirty="0" smtClean="0"/>
              <a:t>sasniegts.</a:t>
            </a:r>
            <a:endParaRPr lang="lv-LV" i="1" dirty="0"/>
          </a:p>
          <a:p>
            <a:endParaRPr lang="lv-LV" dirty="0"/>
          </a:p>
        </p:txBody>
      </p:sp>
    </p:spTree>
    <p:extLst>
      <p:ext uri="{BB962C8B-B14F-4D97-AF65-F5344CB8AC3E}">
        <p14:creationId xmlns:p14="http://schemas.microsoft.com/office/powerpoint/2010/main" val="385462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lv-LV" sz="2800" dirty="0">
                <a:effectLst>
                  <a:outerShdw blurRad="38100" dist="38100" dir="2700000" algn="tl">
                    <a:srgbClr val="000000">
                      <a:alpha val="43137"/>
                    </a:srgbClr>
                  </a:outerShdw>
                </a:effectLst>
              </a:rPr>
              <a:t>Pētniecības pieteikumu rezultātu uzskaite</a:t>
            </a:r>
            <a:r>
              <a:rPr lang="lv-LV" sz="2800" dirty="0" smtClean="0">
                <a:effectLst>
                  <a:outerShdw blurRad="38100" dist="38100" dir="2700000" algn="tl">
                    <a:srgbClr val="000000">
                      <a:alpha val="43137"/>
                    </a:srgbClr>
                  </a:outerShdw>
                </a:effectLst>
              </a:rPr>
              <a:t>. Privātais finansējums.</a:t>
            </a:r>
            <a:endParaRPr lang="lv-LV" sz="2800" dirty="0"/>
          </a:p>
        </p:txBody>
      </p:sp>
      <p:sp>
        <p:nvSpPr>
          <p:cNvPr id="3" name="Content Placeholder 2"/>
          <p:cNvSpPr>
            <a:spLocks noGrp="1"/>
          </p:cNvSpPr>
          <p:nvPr>
            <p:ph idx="1"/>
          </p:nvPr>
        </p:nvSpPr>
        <p:spPr>
          <a:xfrm>
            <a:off x="457200" y="1200150"/>
            <a:ext cx="8229600" cy="3617509"/>
          </a:xfrm>
        </p:spPr>
        <p:txBody>
          <a:bodyPr>
            <a:normAutofit fontScale="55000" lnSpcReduction="20000"/>
          </a:bodyPr>
          <a:lstStyle/>
          <a:p>
            <a:pPr marL="0" indent="0">
              <a:buNone/>
            </a:pPr>
            <a:r>
              <a:rPr lang="lv-LV" sz="2900" dirty="0" smtClean="0"/>
              <a:t>Rezultāts ir sasniegts, ja:</a:t>
            </a:r>
          </a:p>
          <a:p>
            <a:pPr lvl="1" algn="just">
              <a:buFont typeface="Arial" panose="020B0604020202020204" pitchFamily="34" charset="0"/>
              <a:buChar char="•"/>
            </a:pPr>
            <a:r>
              <a:rPr lang="lv-LV" sz="2900" dirty="0"/>
              <a:t>Pētniecības pieteikuma 2. pielikumā “Finansējuma plāns” ir norādīts, ka līdzfinansējums tiek nodrošināts no Saimnieciskās darbības vai ieguldījumiem natūrā;</a:t>
            </a:r>
          </a:p>
          <a:p>
            <a:pPr lvl="1" algn="just">
              <a:buFont typeface="Arial" panose="020B0604020202020204" pitchFamily="34" charset="0"/>
              <a:buChar char="•"/>
            </a:pPr>
            <a:r>
              <a:rPr lang="lv-LV" sz="2900" dirty="0"/>
              <a:t>Iesniedzot maksājuma pieprasījumu 9. sadaļā kopsavilkums “Sadalījums pa finanšu avotiem”, kā līdzfinansējumu pētniecības pieteikuma iesniedzējs norādījis Privātais </a:t>
            </a:r>
            <a:r>
              <a:rPr lang="lv-LV" sz="2900" dirty="0" smtClean="0"/>
              <a:t>finansējums;</a:t>
            </a:r>
            <a:endParaRPr lang="lv-LV" sz="2900" dirty="0"/>
          </a:p>
          <a:p>
            <a:pPr lvl="1" algn="just">
              <a:buFont typeface="Arial" panose="020B0604020202020204" pitchFamily="34" charset="0"/>
              <a:buChar char="•"/>
            </a:pPr>
            <a:r>
              <a:rPr lang="lv-LV" sz="2900" dirty="0" smtClean="0"/>
              <a:t>Ja </a:t>
            </a:r>
            <a:r>
              <a:rPr lang="lv-LV" sz="2900" dirty="0"/>
              <a:t>pētniecības pieteikuma līdzfinansējums tiek nodrošināts no ieguldījuma natūrā, pētniecības pieteikuma iesniedzējs iesniedz dokumentu, kas apliecina to, ka veikts ieguldījums </a:t>
            </a:r>
            <a:r>
              <a:rPr lang="lv-LV" sz="2900" dirty="0" smtClean="0"/>
              <a:t>natūrā;</a:t>
            </a:r>
          </a:p>
          <a:p>
            <a:pPr lvl="1" algn="just">
              <a:buFont typeface="Arial" panose="020B0604020202020204" pitchFamily="34" charset="0"/>
              <a:buChar char="•"/>
            </a:pPr>
            <a:r>
              <a:rPr lang="lv-LV" sz="2900" dirty="0" smtClean="0"/>
              <a:t>Pārbaudēs pētniecības pieteikuma īstenošanas vietā tiek gūta pārliecība, ka plānotais privātais finansējums tiks nodrošināts;</a:t>
            </a:r>
          </a:p>
          <a:p>
            <a:pPr lvl="1" algn="just">
              <a:buFont typeface="Arial" panose="020B0604020202020204" pitchFamily="34" charset="0"/>
              <a:buChar char="•"/>
            </a:pPr>
            <a:r>
              <a:rPr lang="lv-LV" sz="2900" dirty="0" smtClean="0"/>
              <a:t>Pie noslēguma maksājuma pieprasījuma vērtēšanas VIAA pārliecināsies par Privātā finansējuma izcelsmi saskaņā ar institūciju sniegtajiem grāmatvedības datiem.</a:t>
            </a:r>
            <a:endParaRPr lang="lv-LV" sz="2900" dirty="0"/>
          </a:p>
        </p:txBody>
      </p:sp>
    </p:spTree>
    <p:extLst>
      <p:ext uri="{BB962C8B-B14F-4D97-AF65-F5344CB8AC3E}">
        <p14:creationId xmlns:p14="http://schemas.microsoft.com/office/powerpoint/2010/main" val="1047693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5958" y="2125015"/>
            <a:ext cx="4437530" cy="857250"/>
          </a:xfrm>
        </p:spPr>
        <p:txBody>
          <a:bodyPr/>
          <a:lstStyle/>
          <a:p>
            <a:pPr algn="ctr"/>
            <a:r>
              <a:rPr lang="lv-LV" dirty="0" smtClean="0"/>
              <a:t>Paldies par uzmanību!</a:t>
            </a:r>
            <a:endParaRPr lang="lv-LV" dirty="0"/>
          </a:p>
        </p:txBody>
      </p:sp>
      <p:sp>
        <p:nvSpPr>
          <p:cNvPr id="3" name="Rectangle 2"/>
          <p:cNvSpPr/>
          <p:nvPr/>
        </p:nvSpPr>
        <p:spPr>
          <a:xfrm>
            <a:off x="67235" y="2993396"/>
            <a:ext cx="6582335" cy="1107996"/>
          </a:xfrm>
          <a:prstGeom prst="rect">
            <a:avLst/>
          </a:prstGeom>
        </p:spPr>
        <p:txBody>
          <a:bodyPr wrap="square">
            <a:spAutoFit/>
          </a:bodyPr>
          <a:lstStyle/>
          <a:p>
            <a:r>
              <a:rPr lang="lv-LV" sz="1400" dirty="0" smtClean="0"/>
              <a:t>Informācija: </a:t>
            </a:r>
            <a:r>
              <a:rPr lang="lv-LV" sz="1400" dirty="0"/>
              <a:t>www.viaa.gov.lv </a:t>
            </a:r>
            <a:r>
              <a:rPr lang="lv-LV" sz="1400" dirty="0">
                <a:hlinkClick r:id="rId2"/>
              </a:rPr>
              <a:t>«</a:t>
            </a:r>
            <a:r>
              <a:rPr lang="lv-LV" sz="1400" dirty="0" err="1">
                <a:hlinkClick r:id="rId2"/>
              </a:rPr>
              <a:t>Pēcdoktoratūras</a:t>
            </a:r>
            <a:r>
              <a:rPr lang="lv-LV" sz="1400" dirty="0">
                <a:hlinkClick r:id="rId2"/>
              </a:rPr>
              <a:t> pētniecības atbalsts» </a:t>
            </a:r>
            <a:endParaRPr lang="lv-LV" sz="1400" dirty="0" smtClean="0"/>
          </a:p>
          <a:p>
            <a:r>
              <a:rPr lang="lv-LV" sz="1400" dirty="0" smtClean="0"/>
              <a:t>Kontaktinformācija: </a:t>
            </a:r>
            <a:r>
              <a:rPr lang="lv-LV" sz="1400" u="sng" dirty="0" smtClean="0"/>
              <a:t>Dr.philol. Ineta Kurzemniece,   </a:t>
            </a:r>
          </a:p>
          <a:p>
            <a:r>
              <a:rPr lang="lv-LV" sz="1200" i="1" dirty="0" smtClean="0"/>
              <a:t>Projekta vadītāja – Pētniecības un inovāciju politikas atbalsta nodaļas vadītāja vietniece</a:t>
            </a:r>
          </a:p>
          <a:p>
            <a:r>
              <a:rPr lang="lv-LV" sz="1200" i="1" dirty="0" smtClean="0"/>
              <a:t>VIAA</a:t>
            </a:r>
            <a:r>
              <a:rPr lang="lv-LV" sz="1200" i="1" dirty="0"/>
              <a:t>, Vaļņu </a:t>
            </a:r>
            <a:r>
              <a:rPr lang="lv-LV" sz="1200" i="1" dirty="0" smtClean="0"/>
              <a:t>iela </a:t>
            </a:r>
            <a:r>
              <a:rPr lang="lv-LV" sz="1200" i="1" dirty="0"/>
              <a:t>1 (5. </a:t>
            </a:r>
            <a:r>
              <a:rPr lang="lv-LV" sz="1200" i="1" dirty="0" smtClean="0"/>
              <a:t>stāvs), </a:t>
            </a:r>
            <a:r>
              <a:rPr lang="lv-LV" sz="1200" i="1" dirty="0" err="1"/>
              <a:t>Riga</a:t>
            </a:r>
            <a:r>
              <a:rPr lang="lv-LV" sz="1200" i="1" dirty="0"/>
              <a:t>, LV – </a:t>
            </a:r>
            <a:r>
              <a:rPr lang="lv-LV" sz="1200" i="1" dirty="0" smtClean="0"/>
              <a:t>1050  </a:t>
            </a:r>
          </a:p>
          <a:p>
            <a:r>
              <a:rPr lang="lv-LV" sz="1400" dirty="0" smtClean="0"/>
              <a:t>Tel</a:t>
            </a:r>
            <a:r>
              <a:rPr lang="lv-LV" sz="1400" dirty="0"/>
              <a:t>.: </a:t>
            </a:r>
            <a:r>
              <a:rPr lang="lv-LV" sz="1400" dirty="0" smtClean="0"/>
              <a:t>67814328, </a:t>
            </a:r>
            <a:r>
              <a:rPr lang="lv-LV" sz="1400" dirty="0"/>
              <a:t>e-</a:t>
            </a:r>
            <a:r>
              <a:rPr lang="lv-LV" sz="1400" dirty="0" err="1"/>
              <a:t>mail</a:t>
            </a:r>
            <a:r>
              <a:rPr lang="lv-LV" sz="1400" dirty="0"/>
              <a:t>: </a:t>
            </a:r>
            <a:r>
              <a:rPr lang="lv-LV" sz="1400" dirty="0" smtClean="0"/>
              <a:t>ineta.kurzemniece@viaa.gov.lv </a:t>
            </a:r>
            <a:endParaRPr lang="lv-LV" sz="1400" dirty="0"/>
          </a:p>
        </p:txBody>
      </p:sp>
    </p:spTree>
    <p:extLst>
      <p:ext uri="{BB962C8B-B14F-4D97-AF65-F5344CB8AC3E}">
        <p14:creationId xmlns:p14="http://schemas.microsoft.com/office/powerpoint/2010/main" val="3301064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492036"/>
          </a:xfrm>
        </p:spPr>
        <p:txBody>
          <a:bodyPr>
            <a:noAutofit/>
          </a:bodyPr>
          <a:lstStyle/>
          <a:p>
            <a:pPr algn="ctr"/>
            <a:r>
              <a:rPr lang="lv-LV" sz="2800" dirty="0" smtClean="0">
                <a:effectLst>
                  <a:outerShdw blurRad="38100" dist="38100" dir="2700000" algn="tl">
                    <a:srgbClr val="000000">
                      <a:alpha val="43137"/>
                    </a:srgbClr>
                  </a:outerShdw>
                </a:effectLst>
              </a:rPr>
              <a:t>Izskatāmie jautājumi</a:t>
            </a:r>
            <a:endParaRPr lang="lv-LV" sz="28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66458" y="893025"/>
            <a:ext cx="8229600" cy="2976115"/>
          </a:xfrm>
        </p:spPr>
        <p:txBody>
          <a:bodyPr>
            <a:normAutofit fontScale="85000" lnSpcReduction="10000"/>
          </a:bodyPr>
          <a:lstStyle/>
          <a:p>
            <a:pPr algn="just"/>
            <a:r>
              <a:rPr lang="lv-LV" dirty="0" smtClean="0"/>
              <a:t>«</a:t>
            </a:r>
            <a:r>
              <a:rPr lang="lv-LV" dirty="0" err="1" smtClean="0"/>
              <a:t>Pēcdoktorantūras</a:t>
            </a:r>
            <a:r>
              <a:rPr lang="lv-LV" dirty="0" smtClean="0"/>
              <a:t> pētniecības atbalsta» projekta progress;</a:t>
            </a:r>
          </a:p>
          <a:p>
            <a:pPr algn="just"/>
            <a:r>
              <a:rPr lang="lv-LV" dirty="0" smtClean="0"/>
              <a:t>Izmaiņas Ministru kabineta noteikumos;</a:t>
            </a:r>
          </a:p>
          <a:p>
            <a:pPr algn="just"/>
            <a:r>
              <a:rPr lang="lv-LV" dirty="0" smtClean="0"/>
              <a:t>Pētniecības pieteikumu īstenošanas vienkāršošana;</a:t>
            </a:r>
          </a:p>
          <a:p>
            <a:pPr algn="just"/>
            <a:r>
              <a:rPr lang="lv-LV" dirty="0"/>
              <a:t>P</a:t>
            </a:r>
            <a:r>
              <a:rPr lang="lv-LV" dirty="0" smtClean="0"/>
              <a:t>ētniecības pieteikumu sinerģijas jautājumi;</a:t>
            </a:r>
          </a:p>
          <a:p>
            <a:pPr algn="just"/>
            <a:r>
              <a:rPr lang="lv-LV" dirty="0" smtClean="0"/>
              <a:t>Pētniecības pieteikumu rezultātu uzskaite.</a:t>
            </a:r>
          </a:p>
          <a:p>
            <a:pPr algn="just"/>
            <a:endParaRPr lang="lv-LV" dirty="0" smtClean="0"/>
          </a:p>
          <a:p>
            <a:endParaRPr lang="lv-LV" dirty="0"/>
          </a:p>
        </p:txBody>
      </p:sp>
    </p:spTree>
    <p:extLst>
      <p:ext uri="{BB962C8B-B14F-4D97-AF65-F5344CB8AC3E}">
        <p14:creationId xmlns:p14="http://schemas.microsoft.com/office/powerpoint/2010/main" val="3831320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985" y="205979"/>
            <a:ext cx="7567684" cy="631639"/>
          </a:xfrm>
        </p:spPr>
        <p:txBody>
          <a:bodyPr>
            <a:noAutofit/>
          </a:bodyPr>
          <a:lstStyle/>
          <a:p>
            <a:pPr algn="ctr"/>
            <a:r>
              <a:rPr lang="lv-LV" sz="2800" dirty="0">
                <a:effectLst>
                  <a:outerShdw blurRad="38100" dist="38100" dir="2700000" algn="tl">
                    <a:srgbClr val="000000">
                      <a:alpha val="43137"/>
                    </a:srgbClr>
                  </a:outerShdw>
                </a:effectLst>
              </a:rPr>
              <a:t>«</a:t>
            </a:r>
            <a:r>
              <a:rPr lang="lv-LV" sz="2800" dirty="0" err="1">
                <a:effectLst>
                  <a:outerShdw blurRad="38100" dist="38100" dir="2700000" algn="tl">
                    <a:srgbClr val="000000">
                      <a:alpha val="43137"/>
                    </a:srgbClr>
                  </a:outerShdw>
                </a:effectLst>
              </a:rPr>
              <a:t>Pēcdoktorantūras</a:t>
            </a:r>
            <a:r>
              <a:rPr lang="lv-LV" sz="2800" dirty="0">
                <a:effectLst>
                  <a:outerShdw blurRad="38100" dist="38100" dir="2700000" algn="tl">
                    <a:srgbClr val="000000">
                      <a:alpha val="43137"/>
                    </a:srgbClr>
                  </a:outerShdw>
                </a:effectLst>
              </a:rPr>
              <a:t> pētniecības atbalsta» </a:t>
            </a:r>
            <a:r>
              <a:rPr lang="lv-LV" sz="2800" dirty="0" smtClean="0">
                <a:effectLst>
                  <a:outerShdw blurRad="38100" dist="38100" dir="2700000" algn="tl">
                    <a:srgbClr val="000000">
                      <a:alpha val="43137"/>
                    </a:srgbClr>
                  </a:outerShdw>
                </a:effectLst>
              </a:rPr>
              <a:t/>
            </a:r>
            <a:br>
              <a:rPr lang="lv-LV" sz="2800" dirty="0" smtClean="0">
                <a:effectLst>
                  <a:outerShdw blurRad="38100" dist="38100" dir="2700000" algn="tl">
                    <a:srgbClr val="000000">
                      <a:alpha val="43137"/>
                    </a:srgbClr>
                  </a:outerShdw>
                </a:effectLst>
              </a:rPr>
            </a:br>
            <a:r>
              <a:rPr lang="lv-LV" sz="2800" dirty="0" smtClean="0">
                <a:effectLst>
                  <a:outerShdw blurRad="38100" dist="38100" dir="2700000" algn="tl">
                    <a:srgbClr val="000000">
                      <a:alpha val="43137"/>
                    </a:srgbClr>
                  </a:outerShdw>
                </a:effectLst>
              </a:rPr>
              <a:t>projekta progress. 1.kārta</a:t>
            </a:r>
            <a:endParaRPr lang="lv-LV" sz="2800" dirty="0">
              <a:effectLst>
                <a:outerShdw blurRad="38100" dist="38100" dir="2700000" algn="tl">
                  <a:srgbClr val="000000">
                    <a:alpha val="43137"/>
                  </a:srgbClr>
                </a:outerShdw>
              </a:effectLst>
              <a:latin typeface="+mn-lt"/>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232012" y="949301"/>
            <a:ext cx="7963470" cy="3645322"/>
          </a:xfrm>
        </p:spPr>
        <p:txBody>
          <a:bodyPr>
            <a:normAutofit/>
          </a:bodyPr>
          <a:lstStyle/>
          <a:p>
            <a:pPr marL="0" indent="0" algn="just">
              <a:buNone/>
            </a:pPr>
            <a:endParaRPr lang="lv-LV" sz="2400" dirty="0" smtClean="0"/>
          </a:p>
          <a:p>
            <a:pPr marL="0" indent="0" algn="just">
              <a:buNone/>
            </a:pPr>
            <a:r>
              <a:rPr lang="lv-LV" sz="2400" b="1" dirty="0" smtClean="0">
                <a:solidFill>
                  <a:schemeClr val="accent4">
                    <a:lumMod val="75000"/>
                  </a:schemeClr>
                </a:solidFill>
              </a:rPr>
              <a:t>1.atlases kārta: </a:t>
            </a:r>
          </a:p>
          <a:p>
            <a:pPr marL="0" indent="0" algn="just">
              <a:buNone/>
            </a:pPr>
            <a:endParaRPr lang="lv-LV" sz="2400" dirty="0" smtClean="0"/>
          </a:p>
          <a:p>
            <a:pPr algn="just"/>
            <a:r>
              <a:rPr lang="lv-LV" sz="2400" b="1" dirty="0" smtClean="0">
                <a:solidFill>
                  <a:schemeClr val="accent4">
                    <a:lumMod val="75000"/>
                  </a:schemeClr>
                </a:solidFill>
              </a:rPr>
              <a:t>132 līgumi, </a:t>
            </a:r>
            <a:r>
              <a:rPr lang="lv-LV" sz="2400" dirty="0" smtClean="0"/>
              <a:t>kopējais attiecināmais finansējums – 17.6 milj. EUR. </a:t>
            </a:r>
          </a:p>
          <a:p>
            <a:pPr algn="just"/>
            <a:r>
              <a:rPr lang="lv-LV" sz="2400" b="1" dirty="0" smtClean="0">
                <a:solidFill>
                  <a:schemeClr val="accent4">
                    <a:lumMod val="75000"/>
                  </a:schemeClr>
                </a:solidFill>
              </a:rPr>
              <a:t>5 ārvalstu </a:t>
            </a:r>
            <a:r>
              <a:rPr lang="lv-LV" sz="2400" dirty="0" err="1" smtClean="0"/>
              <a:t>pēcdoktoranti</a:t>
            </a:r>
            <a:r>
              <a:rPr lang="lv-LV" sz="2400" dirty="0" smtClean="0"/>
              <a:t>,</a:t>
            </a:r>
          </a:p>
          <a:p>
            <a:pPr algn="just"/>
            <a:r>
              <a:rPr lang="lv-LV" sz="2400" b="1" dirty="0" smtClean="0">
                <a:solidFill>
                  <a:schemeClr val="accent4">
                    <a:lumMod val="75000"/>
                  </a:schemeClr>
                </a:solidFill>
              </a:rPr>
              <a:t>1 komersants</a:t>
            </a:r>
            <a:r>
              <a:rPr lang="lv-LV" sz="2400" dirty="0" smtClean="0"/>
              <a:t>.</a:t>
            </a:r>
          </a:p>
          <a:p>
            <a:pPr marL="0" indent="0">
              <a:buNone/>
            </a:pPr>
            <a:endParaRPr lang="lv-LV" sz="2400" b="1" dirty="0" smtClean="0">
              <a:solidFill>
                <a:srgbClr val="7030A0"/>
              </a:solidFill>
            </a:endParaRPr>
          </a:p>
          <a:p>
            <a:pPr marL="0" indent="0">
              <a:buNone/>
            </a:pPr>
            <a:endParaRPr lang="lv-LV" sz="2400" dirty="0" smtClean="0"/>
          </a:p>
          <a:p>
            <a:pPr marL="0" indent="0">
              <a:buNone/>
            </a:pPr>
            <a:endParaRPr lang="lv-LV" sz="2400" dirty="0" smtClean="0"/>
          </a:p>
          <a:p>
            <a:endParaRPr lang="lv-LV" b="1" dirty="0"/>
          </a:p>
          <a:p>
            <a:endParaRPr lang="lv-LV" dirty="0" smtClean="0"/>
          </a:p>
          <a:p>
            <a:endParaRPr lang="lv-LV" b="1" dirty="0" smtClean="0"/>
          </a:p>
          <a:p>
            <a:endParaRPr lang="lv-LV" b="1" dirty="0"/>
          </a:p>
        </p:txBody>
      </p:sp>
    </p:spTree>
    <p:extLst>
      <p:ext uri="{BB962C8B-B14F-4D97-AF65-F5344CB8AC3E}">
        <p14:creationId xmlns:p14="http://schemas.microsoft.com/office/powerpoint/2010/main" val="3726655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lv-LV" sz="2800" dirty="0">
                <a:effectLst>
                  <a:outerShdw blurRad="38100" dist="38100" dir="2700000" algn="tl">
                    <a:srgbClr val="000000">
                      <a:alpha val="43137"/>
                    </a:srgbClr>
                  </a:outerShdw>
                </a:effectLst>
              </a:rPr>
              <a:t>«</a:t>
            </a:r>
            <a:r>
              <a:rPr lang="lv-LV" sz="2800" dirty="0" err="1">
                <a:effectLst>
                  <a:outerShdw blurRad="38100" dist="38100" dir="2700000" algn="tl">
                    <a:srgbClr val="000000">
                      <a:alpha val="43137"/>
                    </a:srgbClr>
                  </a:outerShdw>
                </a:effectLst>
              </a:rPr>
              <a:t>Pēcdoktorantūras</a:t>
            </a:r>
            <a:r>
              <a:rPr lang="lv-LV" sz="2800" dirty="0">
                <a:effectLst>
                  <a:outerShdw blurRad="38100" dist="38100" dir="2700000" algn="tl">
                    <a:srgbClr val="000000">
                      <a:alpha val="43137"/>
                    </a:srgbClr>
                  </a:outerShdw>
                </a:effectLst>
              </a:rPr>
              <a:t> pētniecības atbalsta» projekta </a:t>
            </a:r>
            <a:r>
              <a:rPr lang="lv-LV" sz="2800" dirty="0" smtClean="0">
                <a:effectLst>
                  <a:outerShdw blurRad="38100" dist="38100" dir="2700000" algn="tl">
                    <a:srgbClr val="000000">
                      <a:alpha val="43137"/>
                    </a:srgbClr>
                  </a:outerShdw>
                </a:effectLst>
              </a:rPr>
              <a:t>progress, 1.kārta, rezultāti uz 28.02.2019. </a:t>
            </a:r>
            <a:endParaRPr lang="lv-LV" sz="2800" dirty="0"/>
          </a:p>
        </p:txBody>
      </p:sp>
      <p:sp>
        <p:nvSpPr>
          <p:cNvPr id="3" name="Content Placeholder 2"/>
          <p:cNvSpPr>
            <a:spLocks noGrp="1"/>
          </p:cNvSpPr>
          <p:nvPr>
            <p:ph idx="1"/>
          </p:nvPr>
        </p:nvSpPr>
        <p:spPr>
          <a:xfrm>
            <a:off x="457200" y="1610436"/>
            <a:ext cx="8229600" cy="2565780"/>
          </a:xfrm>
        </p:spPr>
        <p:txBody>
          <a:bodyPr>
            <a:normAutofit fontScale="92500" lnSpcReduction="10000"/>
          </a:bodyPr>
          <a:lstStyle/>
          <a:p>
            <a:pPr algn="just">
              <a:buFont typeface="Arial" panose="020B0604020202020204" pitchFamily="34" charset="0"/>
              <a:buChar char="•"/>
            </a:pPr>
            <a:r>
              <a:rPr lang="lv-LV" sz="2400" dirty="0"/>
              <a:t>Jaunas amata vietas: </a:t>
            </a:r>
            <a:r>
              <a:rPr lang="lv-LV" sz="2400" b="1" dirty="0" smtClean="0">
                <a:solidFill>
                  <a:schemeClr val="accent4">
                    <a:lumMod val="75000"/>
                  </a:schemeClr>
                </a:solidFill>
              </a:rPr>
              <a:t>79</a:t>
            </a:r>
            <a:endParaRPr lang="lv-LV" sz="2400" b="1" dirty="0">
              <a:solidFill>
                <a:schemeClr val="accent4">
                  <a:lumMod val="75000"/>
                </a:schemeClr>
              </a:solidFill>
            </a:endParaRPr>
          </a:p>
          <a:p>
            <a:pPr algn="just">
              <a:buFont typeface="Arial" panose="020B0604020202020204" pitchFamily="34" charset="0"/>
              <a:buChar char="•"/>
            </a:pPr>
            <a:r>
              <a:rPr lang="lv-LV" sz="2400" dirty="0"/>
              <a:t>Zinātniskie raksti: </a:t>
            </a:r>
            <a:r>
              <a:rPr lang="lv-LV" sz="2400" b="1" dirty="0" smtClean="0">
                <a:solidFill>
                  <a:schemeClr val="accent4">
                    <a:lumMod val="75000"/>
                  </a:schemeClr>
                </a:solidFill>
              </a:rPr>
              <a:t>132</a:t>
            </a:r>
            <a:r>
              <a:rPr lang="lv-LV" sz="2400" dirty="0" smtClean="0"/>
              <a:t> </a:t>
            </a:r>
            <a:r>
              <a:rPr lang="lv-LV" sz="2400" dirty="0"/>
              <a:t>( no tiem publicēti </a:t>
            </a:r>
            <a:r>
              <a:rPr lang="lv-LV" sz="2400" dirty="0" smtClean="0"/>
              <a:t>100, </a:t>
            </a:r>
            <a:r>
              <a:rPr lang="lv-LV" sz="2400" dirty="0"/>
              <a:t>tai skaitā 24 </a:t>
            </a:r>
            <a:r>
              <a:rPr lang="lv-LV" sz="2400" dirty="0" err="1"/>
              <a:t>Web</a:t>
            </a:r>
            <a:r>
              <a:rPr lang="lv-LV" sz="2400" dirty="0"/>
              <a:t> </a:t>
            </a:r>
            <a:r>
              <a:rPr lang="lv-LV" sz="2400" dirty="0" err="1"/>
              <a:t>of</a:t>
            </a:r>
            <a:r>
              <a:rPr lang="lv-LV" sz="2400" dirty="0"/>
              <a:t> </a:t>
            </a:r>
            <a:r>
              <a:rPr lang="lv-LV" sz="2400" dirty="0" err="1"/>
              <a:t>Science</a:t>
            </a:r>
            <a:r>
              <a:rPr lang="lv-LV" sz="2400" dirty="0"/>
              <a:t> un 34 </a:t>
            </a:r>
            <a:r>
              <a:rPr lang="lv-LV" sz="2400" dirty="0" err="1"/>
              <a:t>Scopus</a:t>
            </a:r>
            <a:r>
              <a:rPr lang="lv-LV" sz="2400" dirty="0"/>
              <a:t>)</a:t>
            </a:r>
          </a:p>
          <a:p>
            <a:pPr algn="just">
              <a:buFont typeface="Arial" panose="020B0604020202020204" pitchFamily="34" charset="0"/>
              <a:buChar char="•"/>
            </a:pPr>
            <a:r>
              <a:rPr lang="lv-LV" sz="2400" dirty="0"/>
              <a:t>Jauni produkti/tehnoloģijas: </a:t>
            </a:r>
            <a:r>
              <a:rPr lang="lv-LV" sz="2400" b="1" dirty="0">
                <a:solidFill>
                  <a:schemeClr val="accent4">
                    <a:lumMod val="75000"/>
                  </a:schemeClr>
                </a:solidFill>
              </a:rPr>
              <a:t>6</a:t>
            </a:r>
          </a:p>
          <a:p>
            <a:pPr algn="just">
              <a:buFont typeface="Arial" panose="020B0604020202020204" pitchFamily="34" charset="0"/>
              <a:buChar char="•"/>
            </a:pPr>
            <a:r>
              <a:rPr lang="lv-LV" sz="2400" dirty="0"/>
              <a:t>Privātais līdzfinansējums: </a:t>
            </a:r>
            <a:r>
              <a:rPr lang="lv-LV" sz="2400" b="1" dirty="0" smtClean="0">
                <a:solidFill>
                  <a:schemeClr val="accent4">
                    <a:lumMod val="75000"/>
                  </a:schemeClr>
                </a:solidFill>
              </a:rPr>
              <a:t>103 061,17</a:t>
            </a:r>
            <a:r>
              <a:rPr lang="lv-LV" sz="2400" dirty="0" smtClean="0"/>
              <a:t>EUR</a:t>
            </a:r>
            <a:endParaRPr lang="lv-LV" sz="2400" dirty="0"/>
          </a:p>
          <a:p>
            <a:pPr algn="just">
              <a:buFont typeface="Arial" panose="020B0604020202020204" pitchFamily="34" charset="0"/>
              <a:buChar char="•"/>
            </a:pPr>
            <a:r>
              <a:rPr lang="lv-LV" sz="2400" dirty="0"/>
              <a:t>Komersanti: </a:t>
            </a:r>
            <a:r>
              <a:rPr lang="lv-LV" sz="2400" b="1" dirty="0">
                <a:solidFill>
                  <a:schemeClr val="accent4">
                    <a:lumMod val="75000"/>
                  </a:schemeClr>
                </a:solidFill>
              </a:rPr>
              <a:t>12</a:t>
            </a:r>
          </a:p>
          <a:p>
            <a:pPr algn="just">
              <a:buFont typeface="Arial" panose="020B0604020202020204" pitchFamily="34" charset="0"/>
              <a:buChar char="•"/>
            </a:pPr>
            <a:r>
              <a:rPr lang="lv-LV" sz="2400" dirty="0"/>
              <a:t>Publicitāte: </a:t>
            </a:r>
            <a:r>
              <a:rPr lang="lv-LV" sz="2400" b="1" dirty="0" smtClean="0">
                <a:solidFill>
                  <a:schemeClr val="accent4">
                    <a:lumMod val="75000"/>
                  </a:schemeClr>
                </a:solidFill>
              </a:rPr>
              <a:t>63,6</a:t>
            </a:r>
            <a:r>
              <a:rPr lang="lv-LV" sz="2400" b="1" dirty="0">
                <a:solidFill>
                  <a:schemeClr val="accent4">
                    <a:lumMod val="75000"/>
                  </a:schemeClr>
                </a:solidFill>
              </a:rPr>
              <a:t>% </a:t>
            </a:r>
            <a:r>
              <a:rPr lang="lv-LV" sz="2400" dirty="0"/>
              <a:t>(</a:t>
            </a:r>
            <a:r>
              <a:rPr lang="lv-LV" sz="2400" dirty="0" smtClean="0"/>
              <a:t>1.kārta)</a:t>
            </a:r>
            <a:endParaRPr lang="lv-LV" sz="2400" dirty="0"/>
          </a:p>
        </p:txBody>
      </p:sp>
    </p:spTree>
    <p:extLst>
      <p:ext uri="{BB962C8B-B14F-4D97-AF65-F5344CB8AC3E}">
        <p14:creationId xmlns:p14="http://schemas.microsoft.com/office/powerpoint/2010/main" val="4175642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lv-LV" sz="2800" dirty="0" smtClean="0">
                <a:effectLst>
                  <a:outerShdw blurRad="38100" dist="38100" dir="2700000" algn="tl">
                    <a:srgbClr val="000000">
                      <a:alpha val="43137"/>
                    </a:srgbClr>
                  </a:outerShdw>
                </a:effectLst>
              </a:rPr>
              <a:t>«</a:t>
            </a:r>
            <a:r>
              <a:rPr lang="lv-LV" sz="2800" dirty="0" err="1" smtClean="0">
                <a:effectLst>
                  <a:outerShdw blurRad="38100" dist="38100" dir="2700000" algn="tl">
                    <a:srgbClr val="000000">
                      <a:alpha val="43137"/>
                    </a:srgbClr>
                  </a:outerShdw>
                </a:effectLst>
              </a:rPr>
              <a:t>Pēcdoktorantūras</a:t>
            </a:r>
            <a:r>
              <a:rPr lang="lv-LV" sz="2800" dirty="0" smtClean="0">
                <a:effectLst>
                  <a:outerShdw blurRad="38100" dist="38100" dir="2700000" algn="tl">
                    <a:srgbClr val="000000">
                      <a:alpha val="43137"/>
                    </a:srgbClr>
                  </a:outerShdw>
                </a:effectLst>
              </a:rPr>
              <a:t> </a:t>
            </a:r>
            <a:r>
              <a:rPr lang="lv-LV" sz="2800" dirty="0">
                <a:effectLst>
                  <a:outerShdw blurRad="38100" dist="38100" dir="2700000" algn="tl">
                    <a:srgbClr val="000000">
                      <a:alpha val="43137"/>
                    </a:srgbClr>
                  </a:outerShdw>
                </a:effectLst>
              </a:rPr>
              <a:t>pētniecības atbalsta» </a:t>
            </a:r>
            <a:br>
              <a:rPr lang="lv-LV" sz="2800" dirty="0">
                <a:effectLst>
                  <a:outerShdw blurRad="38100" dist="38100" dir="2700000" algn="tl">
                    <a:srgbClr val="000000">
                      <a:alpha val="43137"/>
                    </a:srgbClr>
                  </a:outerShdw>
                </a:effectLst>
              </a:rPr>
            </a:br>
            <a:r>
              <a:rPr lang="lv-LV" sz="2800" dirty="0">
                <a:effectLst>
                  <a:outerShdw blurRad="38100" dist="38100" dir="2700000" algn="tl">
                    <a:srgbClr val="000000">
                      <a:alpha val="43137"/>
                    </a:srgbClr>
                  </a:outerShdw>
                </a:effectLst>
              </a:rPr>
              <a:t>projekta </a:t>
            </a:r>
            <a:r>
              <a:rPr lang="lv-LV" sz="2800" dirty="0" smtClean="0">
                <a:effectLst>
                  <a:outerShdw blurRad="38100" dist="38100" dir="2700000" algn="tl">
                    <a:srgbClr val="000000">
                      <a:alpha val="43137"/>
                    </a:srgbClr>
                  </a:outerShdw>
                </a:effectLst>
              </a:rPr>
              <a:t>progress. 1.kārta. </a:t>
            </a:r>
            <a:r>
              <a:rPr lang="lv-LV" sz="2800" dirty="0" err="1" smtClean="0">
                <a:effectLst>
                  <a:outerShdw blurRad="38100" dist="38100" dir="2700000" algn="tl">
                    <a:srgbClr val="000000">
                      <a:alpha val="43137"/>
                    </a:srgbClr>
                  </a:outerShdw>
                </a:effectLst>
              </a:rPr>
              <a:t>Vidusposms</a:t>
            </a:r>
            <a:endParaRPr lang="lv-LV" sz="2800" dirty="0"/>
          </a:p>
        </p:txBody>
      </p:sp>
      <p:sp>
        <p:nvSpPr>
          <p:cNvPr id="3" name="Content Placeholder 2"/>
          <p:cNvSpPr>
            <a:spLocks noGrp="1"/>
          </p:cNvSpPr>
          <p:nvPr>
            <p:ph idx="1"/>
          </p:nvPr>
        </p:nvSpPr>
        <p:spPr/>
        <p:txBody>
          <a:bodyPr>
            <a:normAutofit fontScale="47500" lnSpcReduction="20000"/>
          </a:bodyPr>
          <a:lstStyle/>
          <a:p>
            <a:pPr marL="0" indent="0">
              <a:buNone/>
            </a:pPr>
            <a:r>
              <a:rPr lang="lv-LV" b="1" dirty="0" err="1" smtClean="0">
                <a:solidFill>
                  <a:schemeClr val="accent4">
                    <a:lumMod val="75000"/>
                  </a:schemeClr>
                </a:solidFill>
              </a:rPr>
              <a:t>Vidusposma</a:t>
            </a:r>
            <a:r>
              <a:rPr lang="lv-LV" b="1" dirty="0" smtClean="0">
                <a:solidFill>
                  <a:schemeClr val="accent4">
                    <a:lumMod val="75000"/>
                  </a:schemeClr>
                </a:solidFill>
              </a:rPr>
              <a:t> vērtējumi:</a:t>
            </a:r>
            <a:r>
              <a:rPr lang="lv-LV" dirty="0" smtClean="0">
                <a:solidFill>
                  <a:schemeClr val="accent4">
                    <a:lumMod val="75000"/>
                  </a:schemeClr>
                </a:solidFill>
              </a:rPr>
              <a:t> </a:t>
            </a:r>
            <a:r>
              <a:rPr lang="lv-LV" dirty="0"/>
              <a:t>22 – izvērtēti, no tiem 16 - pozitīvi, 6 - ar iebildumiem, 29 – izvērtēšanas procesā</a:t>
            </a:r>
            <a:r>
              <a:rPr lang="lv-LV" dirty="0" smtClean="0"/>
              <a:t>.</a:t>
            </a:r>
          </a:p>
          <a:p>
            <a:pPr marL="0" indent="0">
              <a:buNone/>
            </a:pPr>
            <a:r>
              <a:rPr lang="lv-LV" b="1" dirty="0" smtClean="0">
                <a:solidFill>
                  <a:schemeClr val="accent4">
                    <a:lumMod val="75000"/>
                  </a:schemeClr>
                </a:solidFill>
              </a:rPr>
              <a:t>Galvenie ieteikumi:</a:t>
            </a:r>
          </a:p>
          <a:p>
            <a:pPr algn="just">
              <a:buFontTx/>
              <a:buChar char="-"/>
            </a:pPr>
            <a:r>
              <a:rPr lang="lv-LV" dirty="0" smtClean="0"/>
              <a:t>Uzlabot zinātniskos iznākuma rādītājus, tai skaitā ievietot publikācijas augstākas ietekmes žurnālos;</a:t>
            </a:r>
          </a:p>
          <a:p>
            <a:pPr algn="just">
              <a:buFontTx/>
              <a:buChar char="-"/>
            </a:pPr>
            <a:r>
              <a:rPr lang="lv-LV" dirty="0" smtClean="0"/>
              <a:t>Uzlabot </a:t>
            </a:r>
            <a:r>
              <a:rPr lang="lv-LV" dirty="0" err="1" smtClean="0"/>
              <a:t>pēcdoktoranta</a:t>
            </a:r>
            <a:r>
              <a:rPr lang="lv-LV" dirty="0" smtClean="0"/>
              <a:t> starptautisko zinātnisko sadarbību un tīklošanos;</a:t>
            </a:r>
          </a:p>
          <a:p>
            <a:pPr algn="just">
              <a:buFontTx/>
              <a:buChar char="-"/>
            </a:pPr>
            <a:r>
              <a:rPr lang="lv-LV" dirty="0" smtClean="0"/>
              <a:t>Ieteikumi </a:t>
            </a:r>
            <a:r>
              <a:rPr lang="lv-LV" dirty="0" err="1" smtClean="0"/>
              <a:t>pēcdoktorantam</a:t>
            </a:r>
            <a:r>
              <a:rPr lang="lv-LV" dirty="0" smtClean="0"/>
              <a:t> apmeklēt konkrētas zinātniskās konferences, seminārus, mācības;</a:t>
            </a:r>
          </a:p>
          <a:p>
            <a:pPr algn="just">
              <a:buFontTx/>
              <a:buChar char="-"/>
            </a:pPr>
            <a:r>
              <a:rPr lang="lv-LV" dirty="0" smtClean="0"/>
              <a:t>Plānot rezultātu izplatīšanas aktivitātes (seminārus, pasākumus) pētījuma gala saņēmēju auditorijai, it īpaši industrijai;</a:t>
            </a:r>
          </a:p>
          <a:p>
            <a:pPr algn="just">
              <a:buFontTx/>
              <a:buChar char="-"/>
            </a:pPr>
            <a:r>
              <a:rPr lang="lv-LV" dirty="0" smtClean="0"/>
              <a:t>Uzlabot tehnoloģiju </a:t>
            </a:r>
            <a:r>
              <a:rPr lang="lv-LV" dirty="0" err="1" smtClean="0"/>
              <a:t>pārneses</a:t>
            </a:r>
            <a:r>
              <a:rPr lang="lv-LV" dirty="0" smtClean="0"/>
              <a:t> potenciālu industrijas, ekonomikas un sociālā līmenī;</a:t>
            </a:r>
          </a:p>
          <a:p>
            <a:pPr algn="just">
              <a:buFontTx/>
              <a:buChar char="-"/>
            </a:pPr>
            <a:r>
              <a:rPr lang="lv-LV" dirty="0" smtClean="0"/>
              <a:t>Zinātniskai institūcijai sniegt lielāku atbalstu </a:t>
            </a:r>
            <a:r>
              <a:rPr lang="lv-LV" dirty="0" err="1" smtClean="0"/>
              <a:t>pēcdoktoranta</a:t>
            </a:r>
            <a:r>
              <a:rPr lang="lv-LV" dirty="0" smtClean="0"/>
              <a:t> zinātniskās grupas izveidei;</a:t>
            </a:r>
          </a:p>
          <a:p>
            <a:pPr algn="just">
              <a:buFontTx/>
              <a:buChar char="-"/>
            </a:pPr>
            <a:r>
              <a:rPr lang="lv-LV" dirty="0" smtClean="0"/>
              <a:t>Savlaicīgi izstrādāt risku novērtēšanas stratēģiju/veikt risku menedžmentu.</a:t>
            </a:r>
          </a:p>
          <a:p>
            <a:pPr>
              <a:buFontTx/>
              <a:buChar char="-"/>
            </a:pPr>
            <a:endParaRPr lang="lv-LV" dirty="0" smtClean="0"/>
          </a:p>
          <a:p>
            <a:pPr>
              <a:buFontTx/>
              <a:buChar char="-"/>
            </a:pPr>
            <a:endParaRPr lang="lv-LV" dirty="0"/>
          </a:p>
          <a:p>
            <a:endParaRPr lang="lv-LV" dirty="0"/>
          </a:p>
        </p:txBody>
      </p:sp>
    </p:spTree>
    <p:extLst>
      <p:ext uri="{BB962C8B-B14F-4D97-AF65-F5344CB8AC3E}">
        <p14:creationId xmlns:p14="http://schemas.microsoft.com/office/powerpoint/2010/main" val="2521333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lv-LV" sz="2800" dirty="0">
                <a:effectLst>
                  <a:outerShdw blurRad="38100" dist="38100" dir="2700000" algn="tl">
                    <a:srgbClr val="000000">
                      <a:alpha val="43137"/>
                    </a:srgbClr>
                  </a:outerShdw>
                </a:effectLst>
              </a:rPr>
              <a:t>«</a:t>
            </a:r>
            <a:r>
              <a:rPr lang="lv-LV" sz="2800" dirty="0" err="1">
                <a:effectLst>
                  <a:outerShdw blurRad="38100" dist="38100" dir="2700000" algn="tl">
                    <a:srgbClr val="000000">
                      <a:alpha val="43137"/>
                    </a:srgbClr>
                  </a:outerShdw>
                </a:effectLst>
              </a:rPr>
              <a:t>Pēcdoktorantūras</a:t>
            </a:r>
            <a:r>
              <a:rPr lang="lv-LV" sz="2800" dirty="0">
                <a:effectLst>
                  <a:outerShdw blurRad="38100" dist="38100" dir="2700000" algn="tl">
                    <a:srgbClr val="000000">
                      <a:alpha val="43137"/>
                    </a:srgbClr>
                  </a:outerShdw>
                </a:effectLst>
              </a:rPr>
              <a:t> pētniecības atbalsta» projekta </a:t>
            </a:r>
            <a:r>
              <a:rPr lang="lv-LV" sz="2800" dirty="0" smtClean="0">
                <a:effectLst>
                  <a:outerShdw blurRad="38100" dist="38100" dir="2700000" algn="tl">
                    <a:srgbClr val="000000">
                      <a:alpha val="43137"/>
                    </a:srgbClr>
                  </a:outerShdw>
                </a:effectLst>
              </a:rPr>
              <a:t>progress. 2.kārta.</a:t>
            </a:r>
            <a:endParaRPr lang="lv-LV" sz="28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r>
              <a:rPr lang="lv-LV" sz="2500" b="1" dirty="0" smtClean="0">
                <a:solidFill>
                  <a:schemeClr val="accent4">
                    <a:lumMod val="75000"/>
                  </a:schemeClr>
                </a:solidFill>
              </a:rPr>
              <a:t>2.atlases kārta: </a:t>
            </a:r>
          </a:p>
          <a:p>
            <a:pPr marL="0" indent="0">
              <a:buNone/>
            </a:pPr>
            <a:endParaRPr lang="lv-LV" sz="2500" dirty="0" smtClean="0"/>
          </a:p>
          <a:p>
            <a:r>
              <a:rPr lang="lv-LV" sz="2500" dirty="0" smtClean="0"/>
              <a:t>kopā apstiprināti </a:t>
            </a:r>
            <a:r>
              <a:rPr lang="lv-LV" sz="2500" b="1" dirty="0" smtClean="0">
                <a:solidFill>
                  <a:schemeClr val="accent4">
                    <a:lumMod val="75000"/>
                  </a:schemeClr>
                </a:solidFill>
              </a:rPr>
              <a:t>63</a:t>
            </a:r>
            <a:r>
              <a:rPr lang="lv-LV" sz="2500" dirty="0" smtClean="0">
                <a:solidFill>
                  <a:srgbClr val="7030A0"/>
                </a:solidFill>
              </a:rPr>
              <a:t> </a:t>
            </a:r>
            <a:r>
              <a:rPr lang="lv-LV" sz="2500" dirty="0" smtClean="0"/>
              <a:t>pētniecības pieteikumi</a:t>
            </a:r>
          </a:p>
          <a:p>
            <a:r>
              <a:rPr lang="lv-LV" sz="2500" b="1" dirty="0" smtClean="0">
                <a:solidFill>
                  <a:schemeClr val="accent4">
                    <a:lumMod val="75000"/>
                  </a:schemeClr>
                </a:solidFill>
              </a:rPr>
              <a:t>57 līgumi, </a:t>
            </a:r>
            <a:r>
              <a:rPr lang="lv-LV" sz="2500" dirty="0" smtClean="0"/>
              <a:t>kopējais attiecināmais finansējums – 7,62 milj. EUR. </a:t>
            </a:r>
          </a:p>
          <a:p>
            <a:r>
              <a:rPr lang="lv-LV" sz="2500" b="1" dirty="0" smtClean="0">
                <a:solidFill>
                  <a:schemeClr val="accent4">
                    <a:lumMod val="75000"/>
                  </a:schemeClr>
                </a:solidFill>
              </a:rPr>
              <a:t>19 ārvalstu </a:t>
            </a:r>
            <a:r>
              <a:rPr lang="lv-LV" sz="2500" dirty="0" err="1" smtClean="0"/>
              <a:t>pēcdoktoranti</a:t>
            </a:r>
            <a:r>
              <a:rPr lang="lv-LV" sz="2500" dirty="0" smtClean="0"/>
              <a:t>.</a:t>
            </a:r>
          </a:p>
          <a:p>
            <a:r>
              <a:rPr lang="lv-LV" sz="2500" b="1" dirty="0" smtClean="0">
                <a:solidFill>
                  <a:schemeClr val="accent4">
                    <a:lumMod val="75000"/>
                  </a:schemeClr>
                </a:solidFill>
              </a:rPr>
              <a:t>1 komersants.</a:t>
            </a:r>
          </a:p>
          <a:p>
            <a:endParaRPr lang="lv-LV" sz="2500" dirty="0" smtClean="0"/>
          </a:p>
          <a:p>
            <a:endParaRPr lang="lv-LV" dirty="0"/>
          </a:p>
        </p:txBody>
      </p:sp>
    </p:spTree>
    <p:extLst>
      <p:ext uri="{BB962C8B-B14F-4D97-AF65-F5344CB8AC3E}">
        <p14:creationId xmlns:p14="http://schemas.microsoft.com/office/powerpoint/2010/main" val="1501152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503705"/>
          </a:xfrm>
        </p:spPr>
        <p:txBody>
          <a:bodyPr>
            <a:normAutofit fontScale="90000"/>
          </a:bodyPr>
          <a:lstStyle/>
          <a:p>
            <a:r>
              <a:rPr lang="lv-LV" dirty="0"/>
              <a:t/>
            </a:r>
            <a:br>
              <a:rPr lang="lv-LV" dirty="0"/>
            </a:br>
            <a:endParaRPr lang="lv-LV" dirty="0"/>
          </a:p>
        </p:txBody>
      </p:sp>
      <p:sp>
        <p:nvSpPr>
          <p:cNvPr id="3" name="Content Placeholder 2"/>
          <p:cNvSpPr>
            <a:spLocks noGrp="1"/>
          </p:cNvSpPr>
          <p:nvPr>
            <p:ph idx="1"/>
          </p:nvPr>
        </p:nvSpPr>
        <p:spPr>
          <a:xfrm>
            <a:off x="457200" y="1200151"/>
            <a:ext cx="7949821" cy="3092070"/>
          </a:xfrm>
        </p:spPr>
        <p:txBody>
          <a:bodyPr>
            <a:normAutofit fontScale="70000" lnSpcReduction="20000"/>
          </a:bodyPr>
          <a:lstStyle/>
          <a:p>
            <a:pPr marL="0" indent="0">
              <a:buNone/>
            </a:pPr>
            <a:r>
              <a:rPr lang="lv-LV" dirty="0" smtClean="0">
                <a:solidFill>
                  <a:schemeClr val="accent4">
                    <a:lumMod val="75000"/>
                  </a:schemeClr>
                </a:solidFill>
                <a:effectLst>
                  <a:outerShdw blurRad="38100" dist="38100" dir="2700000" algn="tl">
                    <a:srgbClr val="000000">
                      <a:alpha val="43137"/>
                    </a:srgbClr>
                  </a:outerShdw>
                </a:effectLst>
              </a:rPr>
              <a:t>Atbalstāmās darbības ar 04.04.2019.:</a:t>
            </a:r>
          </a:p>
          <a:p>
            <a:pPr algn="just">
              <a:buFont typeface="Arial" panose="020B0604020202020204" pitchFamily="34" charset="0"/>
              <a:buChar char="•"/>
            </a:pPr>
            <a:r>
              <a:rPr lang="lv-LV" dirty="0" smtClean="0"/>
              <a:t>bakalauru, maģistru un doktoru </a:t>
            </a:r>
            <a:r>
              <a:rPr lang="lv-LV" dirty="0" smtClean="0">
                <a:solidFill>
                  <a:schemeClr val="accent4">
                    <a:lumMod val="75000"/>
                  </a:schemeClr>
                </a:solidFill>
                <a:effectLst>
                  <a:outerShdw blurRad="38100" dist="38100" dir="2700000" algn="tl">
                    <a:srgbClr val="000000">
                      <a:alpha val="43137"/>
                    </a:srgbClr>
                  </a:outerShdw>
                </a:effectLst>
              </a:rPr>
              <a:t>darbu vadīšana</a:t>
            </a:r>
            <a:r>
              <a:rPr lang="lv-LV" dirty="0" smtClean="0"/>
              <a:t>, recenzēšana, dalība noslēgumu darbu komisijās </a:t>
            </a:r>
            <a:r>
              <a:rPr lang="lv-LV" i="1" dirty="0" smtClean="0"/>
              <a:t>kā zināšanu </a:t>
            </a:r>
            <a:r>
              <a:rPr lang="lv-LV" i="1" dirty="0" err="1" smtClean="0"/>
              <a:t>pārnese</a:t>
            </a:r>
            <a:r>
              <a:rPr lang="lv-LV" i="1" dirty="0" smtClean="0"/>
              <a:t> un konsultācijas</a:t>
            </a:r>
            <a:r>
              <a:rPr lang="lv-LV" dirty="0" smtClean="0"/>
              <a:t>;</a:t>
            </a:r>
          </a:p>
          <a:p>
            <a:pPr algn="just">
              <a:buFont typeface="Arial" panose="020B0604020202020204" pitchFamily="34" charset="0"/>
              <a:buChar char="•"/>
            </a:pPr>
            <a:r>
              <a:rPr lang="lv-LV" dirty="0" smtClean="0"/>
              <a:t>Pētniecības un inovācijas </a:t>
            </a:r>
            <a:r>
              <a:rPr lang="lv-LV" dirty="0" smtClean="0">
                <a:solidFill>
                  <a:schemeClr val="accent4">
                    <a:lumMod val="75000"/>
                  </a:schemeClr>
                </a:solidFill>
                <a:effectLst>
                  <a:outerShdw blurRad="38100" dist="38100" dir="2700000" algn="tl">
                    <a:srgbClr val="000000">
                      <a:alpha val="43137"/>
                    </a:srgbClr>
                  </a:outerShdw>
                </a:effectLst>
              </a:rPr>
              <a:t>projektu sagatavošana </a:t>
            </a:r>
            <a:r>
              <a:rPr lang="lv-LV" dirty="0" smtClean="0"/>
              <a:t>iesniegšanai Latvijas un starptautisko projektu konkursos + </a:t>
            </a:r>
            <a:r>
              <a:rPr lang="lv-LV" i="1" dirty="0" err="1"/>
              <a:t>pēcdoktoranta</a:t>
            </a:r>
            <a:r>
              <a:rPr lang="lv-LV" i="1" dirty="0"/>
              <a:t> </a:t>
            </a:r>
            <a:r>
              <a:rPr lang="lv-LV" i="1" dirty="0" smtClean="0"/>
              <a:t>skaidrojums par sinerģiju un </a:t>
            </a:r>
            <a:r>
              <a:rPr lang="lv-LV" i="1" dirty="0"/>
              <a:t>dubultā finansējuma neesamību</a:t>
            </a:r>
            <a:r>
              <a:rPr lang="lv-LV" dirty="0" smtClean="0"/>
              <a:t>;</a:t>
            </a:r>
          </a:p>
          <a:p>
            <a:pPr algn="just">
              <a:buFont typeface="Arial" panose="020B0604020202020204" pitchFamily="34" charset="0"/>
              <a:buChar char="•"/>
            </a:pPr>
            <a:r>
              <a:rPr lang="lv-LV" dirty="0">
                <a:solidFill>
                  <a:schemeClr val="accent4">
                    <a:lumMod val="75000"/>
                  </a:schemeClr>
                </a:solidFill>
                <a:effectLst>
                  <a:outerShdw blurRad="38100" dist="38100" dir="2700000" algn="tl">
                    <a:srgbClr val="000000">
                      <a:alpha val="43137"/>
                    </a:srgbClr>
                  </a:outerShdw>
                </a:effectLst>
              </a:rPr>
              <a:t>s</a:t>
            </a:r>
            <a:r>
              <a:rPr lang="lv-LV" dirty="0" smtClean="0">
                <a:solidFill>
                  <a:schemeClr val="accent4">
                    <a:lumMod val="75000"/>
                  </a:schemeClr>
                </a:solidFill>
                <a:effectLst>
                  <a:outerShdw blurRad="38100" dist="38100" dir="2700000" algn="tl">
                    <a:srgbClr val="000000">
                      <a:alpha val="43137"/>
                    </a:srgbClr>
                  </a:outerShdw>
                </a:effectLst>
              </a:rPr>
              <a:t>abiedrības iesaiste </a:t>
            </a:r>
            <a:r>
              <a:rPr lang="lv-LV" dirty="0" smtClean="0"/>
              <a:t>un informēšana par projekta rezultātiem.</a:t>
            </a:r>
          </a:p>
          <a:p>
            <a:pPr marL="0" indent="0" algn="just">
              <a:buNone/>
            </a:pPr>
            <a:endParaRPr lang="lv-LV" dirty="0"/>
          </a:p>
          <a:p>
            <a:pPr algn="just">
              <a:buFontTx/>
              <a:buChar char="-"/>
            </a:pPr>
            <a:endParaRPr lang="lv-LV" dirty="0" smtClean="0"/>
          </a:p>
          <a:p>
            <a:pPr algn="just">
              <a:buFontTx/>
              <a:buChar char="-"/>
            </a:pPr>
            <a:endParaRPr lang="lv-LV" dirty="0"/>
          </a:p>
        </p:txBody>
      </p:sp>
      <p:sp>
        <p:nvSpPr>
          <p:cNvPr id="4" name="Rectangle 3"/>
          <p:cNvSpPr/>
          <p:nvPr/>
        </p:nvSpPr>
        <p:spPr>
          <a:xfrm>
            <a:off x="706838" y="442909"/>
            <a:ext cx="6296083" cy="523220"/>
          </a:xfrm>
          <a:prstGeom prst="rect">
            <a:avLst/>
          </a:prstGeom>
        </p:spPr>
        <p:txBody>
          <a:bodyPr wrap="none">
            <a:spAutoFit/>
          </a:bodyPr>
          <a:lstStyle/>
          <a:p>
            <a:r>
              <a:rPr lang="lv-LV" sz="2800" dirty="0">
                <a:solidFill>
                  <a:schemeClr val="accent4">
                    <a:lumMod val="75000"/>
                  </a:schemeClr>
                </a:solidFill>
                <a:effectLst>
                  <a:outerShdw blurRad="38100" dist="38100" dir="2700000" algn="tl">
                    <a:srgbClr val="000000">
                      <a:alpha val="43137"/>
                    </a:srgbClr>
                  </a:outerShdw>
                </a:effectLst>
              </a:rPr>
              <a:t>Izmaiņas Ministru kabineta </a:t>
            </a:r>
            <a:r>
              <a:rPr lang="lv-LV" sz="2800" dirty="0" smtClean="0">
                <a:solidFill>
                  <a:schemeClr val="accent4">
                    <a:lumMod val="75000"/>
                  </a:schemeClr>
                </a:solidFill>
                <a:effectLst>
                  <a:outerShdw blurRad="38100" dist="38100" dir="2700000" algn="tl">
                    <a:srgbClr val="000000">
                      <a:alpha val="43137"/>
                    </a:srgbClr>
                  </a:outerShdw>
                </a:effectLst>
              </a:rPr>
              <a:t>noteikumos (I)</a:t>
            </a:r>
            <a:endParaRPr lang="lv-LV" sz="2800" dirty="0">
              <a:solidFill>
                <a:schemeClr val="accent4">
                  <a:lumMod val="75000"/>
                </a:schemeClr>
              </a:solidFill>
            </a:endParaRPr>
          </a:p>
        </p:txBody>
      </p:sp>
    </p:spTree>
    <p:extLst>
      <p:ext uri="{BB962C8B-B14F-4D97-AF65-F5344CB8AC3E}">
        <p14:creationId xmlns:p14="http://schemas.microsoft.com/office/powerpoint/2010/main" val="558556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1007"/>
            <a:ext cx="8229600" cy="490057"/>
          </a:xfrm>
        </p:spPr>
        <p:txBody>
          <a:bodyPr>
            <a:normAutofit fontScale="90000"/>
          </a:bodyPr>
          <a:lstStyle/>
          <a:p>
            <a:r>
              <a:rPr lang="lv-LV" sz="3600" dirty="0" smtClean="0">
                <a:solidFill>
                  <a:schemeClr val="accent4">
                    <a:lumMod val="75000"/>
                  </a:schemeClr>
                </a:solidFill>
                <a:effectLst>
                  <a:outerShdw blurRad="38100" dist="38100" dir="2700000" algn="tl">
                    <a:srgbClr val="000000">
                      <a:alpha val="43137"/>
                    </a:srgbClr>
                  </a:outerShdw>
                </a:effectLst>
              </a:rPr>
              <a:t/>
            </a:r>
            <a:br>
              <a:rPr lang="lv-LV" sz="3600" dirty="0" smtClean="0">
                <a:solidFill>
                  <a:schemeClr val="accent4">
                    <a:lumMod val="75000"/>
                  </a:schemeClr>
                </a:solidFill>
                <a:effectLst>
                  <a:outerShdw blurRad="38100" dist="38100" dir="2700000" algn="tl">
                    <a:srgbClr val="000000">
                      <a:alpha val="43137"/>
                    </a:srgbClr>
                  </a:outerShdw>
                </a:effectLst>
              </a:rPr>
            </a:br>
            <a:r>
              <a:rPr lang="lv-LV" sz="3100" dirty="0" smtClean="0">
                <a:solidFill>
                  <a:schemeClr val="accent4">
                    <a:lumMod val="75000"/>
                  </a:schemeClr>
                </a:solidFill>
                <a:effectLst>
                  <a:outerShdw blurRad="38100" dist="38100" dir="2700000" algn="tl">
                    <a:srgbClr val="000000">
                      <a:alpha val="43137"/>
                    </a:srgbClr>
                  </a:outerShdw>
                </a:effectLst>
              </a:rPr>
              <a:t>Izmaiņas </a:t>
            </a:r>
            <a:r>
              <a:rPr lang="lv-LV" sz="3100" dirty="0">
                <a:solidFill>
                  <a:schemeClr val="accent4">
                    <a:lumMod val="75000"/>
                  </a:schemeClr>
                </a:solidFill>
                <a:effectLst>
                  <a:outerShdw blurRad="38100" dist="38100" dir="2700000" algn="tl">
                    <a:srgbClr val="000000">
                      <a:alpha val="43137"/>
                    </a:srgbClr>
                  </a:outerShdw>
                </a:effectLst>
              </a:rPr>
              <a:t>Ministru kabineta noteikumos (</a:t>
            </a:r>
            <a:r>
              <a:rPr lang="lv-LV" sz="3100" dirty="0" smtClean="0">
                <a:solidFill>
                  <a:schemeClr val="accent4">
                    <a:lumMod val="75000"/>
                  </a:schemeClr>
                </a:solidFill>
                <a:effectLst>
                  <a:outerShdw blurRad="38100" dist="38100" dir="2700000" algn="tl">
                    <a:srgbClr val="000000">
                      <a:alpha val="43137"/>
                    </a:srgbClr>
                  </a:outerShdw>
                </a:effectLst>
              </a:rPr>
              <a:t>II)</a:t>
            </a:r>
            <a:r>
              <a:rPr lang="lv-LV" dirty="0">
                <a:solidFill>
                  <a:schemeClr val="accent4">
                    <a:lumMod val="75000"/>
                  </a:schemeClr>
                </a:solidFill>
              </a:rPr>
              <a:t/>
            </a:r>
            <a:br>
              <a:rPr lang="lv-LV" dirty="0">
                <a:solidFill>
                  <a:schemeClr val="accent4">
                    <a:lumMod val="75000"/>
                  </a:schemeClr>
                </a:solidFill>
              </a:rPr>
            </a:br>
            <a:endParaRPr lang="lv-LV" dirty="0"/>
          </a:p>
        </p:txBody>
      </p:sp>
      <p:sp>
        <p:nvSpPr>
          <p:cNvPr id="3" name="Content Placeholder 2"/>
          <p:cNvSpPr>
            <a:spLocks noGrp="1"/>
          </p:cNvSpPr>
          <p:nvPr>
            <p:ph idx="1"/>
          </p:nvPr>
        </p:nvSpPr>
        <p:spPr>
          <a:xfrm>
            <a:off x="457200" y="1200151"/>
            <a:ext cx="8229600" cy="2634870"/>
          </a:xfrm>
        </p:spPr>
        <p:txBody>
          <a:bodyPr>
            <a:normAutofit/>
          </a:bodyPr>
          <a:lstStyle/>
          <a:p>
            <a:pPr algn="just"/>
            <a:r>
              <a:rPr lang="lv-LV" sz="2000" dirty="0" smtClean="0"/>
              <a:t>48.1.punkts: </a:t>
            </a:r>
            <a:r>
              <a:rPr lang="lv-LV" sz="2000" dirty="0" err="1" smtClean="0"/>
              <a:t>pēcdoktoranta</a:t>
            </a:r>
            <a:r>
              <a:rPr lang="lv-LV" sz="2000" dirty="0" smtClean="0"/>
              <a:t> </a:t>
            </a:r>
            <a:r>
              <a:rPr lang="lv-LV" sz="2000" dirty="0" smtClean="0">
                <a:solidFill>
                  <a:schemeClr val="accent4">
                    <a:lumMod val="75000"/>
                  </a:schemeClr>
                </a:solidFill>
                <a:effectLst>
                  <a:outerShdw blurRad="38100" dist="38100" dir="2700000" algn="tl">
                    <a:srgbClr val="000000">
                      <a:alpha val="43137"/>
                    </a:srgbClr>
                  </a:outerShdw>
                </a:effectLst>
              </a:rPr>
              <a:t>vidējās</a:t>
            </a:r>
            <a:r>
              <a:rPr lang="lv-LV" sz="2000" dirty="0" smtClean="0"/>
              <a:t> maksimālās mēneša izmaksas ir 2731 </a:t>
            </a:r>
            <a:r>
              <a:rPr lang="lv-LV" sz="2000" i="1" dirty="0" err="1" smtClean="0"/>
              <a:t>euro</a:t>
            </a:r>
            <a:r>
              <a:rPr lang="lv-LV" sz="2000" dirty="0" smtClean="0"/>
              <a:t> un gada ietvaros tā nepārsniedz 32 772 </a:t>
            </a:r>
            <a:r>
              <a:rPr lang="lv-LV" sz="2000" dirty="0" err="1" smtClean="0"/>
              <a:t>euro</a:t>
            </a:r>
            <a:r>
              <a:rPr lang="lv-LV" sz="2000" dirty="0" smtClean="0"/>
              <a:t>, tai skaitā VSAOI un citas sociālās garantijas (</a:t>
            </a:r>
            <a:r>
              <a:rPr lang="lv-LV" sz="2000" i="1" dirty="0" smtClean="0"/>
              <a:t>tiks vērtēts projekta gada ietvaros</a:t>
            </a:r>
            <a:r>
              <a:rPr lang="lv-LV" sz="2000" dirty="0" smtClean="0"/>
              <a:t>);</a:t>
            </a:r>
          </a:p>
          <a:p>
            <a:pPr algn="just"/>
            <a:r>
              <a:rPr lang="lv-LV" sz="2000" dirty="0" smtClean="0"/>
              <a:t>59.punkts – </a:t>
            </a:r>
            <a:r>
              <a:rPr lang="lv-LV" sz="2000" dirty="0" smtClean="0">
                <a:solidFill>
                  <a:schemeClr val="accent4">
                    <a:lumMod val="75000"/>
                  </a:schemeClr>
                </a:solidFill>
                <a:effectLst>
                  <a:outerShdw blurRad="38100" dist="38100" dir="2700000" algn="tl">
                    <a:srgbClr val="000000">
                      <a:alpha val="43137"/>
                    </a:srgbClr>
                  </a:outerShdw>
                </a:effectLst>
              </a:rPr>
              <a:t>svītrots</a:t>
            </a:r>
            <a:r>
              <a:rPr lang="lv-LV" sz="2000" dirty="0" smtClean="0"/>
              <a:t>, līdz ar to tiek atcelts ierobežojums par papildu nodarbinātību 0,2 slodzes PLE izteiksmē (</a:t>
            </a:r>
            <a:r>
              <a:rPr lang="lv-LV" sz="2000" i="1" dirty="0" smtClean="0"/>
              <a:t>netiks prasīts norādīt darba laika uzskaites veidlapās</a:t>
            </a:r>
            <a:r>
              <a:rPr lang="lv-LV" sz="2000" dirty="0" smtClean="0"/>
              <a:t>).</a:t>
            </a:r>
            <a:endParaRPr lang="lv-LV" sz="2000" dirty="0"/>
          </a:p>
        </p:txBody>
      </p:sp>
    </p:spTree>
    <p:extLst>
      <p:ext uri="{BB962C8B-B14F-4D97-AF65-F5344CB8AC3E}">
        <p14:creationId xmlns:p14="http://schemas.microsoft.com/office/powerpoint/2010/main" val="392346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994172"/>
          </a:xfrm>
        </p:spPr>
        <p:txBody>
          <a:bodyPr>
            <a:normAutofit fontScale="90000"/>
          </a:bodyPr>
          <a:lstStyle/>
          <a:p>
            <a:r>
              <a:rPr lang="lv-LV" sz="3600" dirty="0" smtClean="0">
                <a:effectLst>
                  <a:outerShdw blurRad="38100" dist="38100" dir="2700000" algn="tl">
                    <a:srgbClr val="000000">
                      <a:alpha val="43137"/>
                    </a:srgbClr>
                  </a:outerShdw>
                </a:effectLst>
              </a:rPr>
              <a:t/>
            </a:r>
            <a:br>
              <a:rPr lang="lv-LV" sz="3600" dirty="0" smtClean="0">
                <a:effectLst>
                  <a:outerShdw blurRad="38100" dist="38100" dir="2700000" algn="tl">
                    <a:srgbClr val="000000">
                      <a:alpha val="43137"/>
                    </a:srgbClr>
                  </a:outerShdw>
                </a:effectLst>
              </a:rPr>
            </a:br>
            <a:r>
              <a:rPr lang="lv-LV" sz="3600" dirty="0" smtClean="0">
                <a:effectLst>
                  <a:outerShdw blurRad="38100" dist="38100" dir="2700000" algn="tl">
                    <a:srgbClr val="000000">
                      <a:alpha val="43137"/>
                    </a:srgbClr>
                  </a:outerShdw>
                </a:effectLst>
              </a:rPr>
              <a:t>Pētniecības </a:t>
            </a:r>
            <a:r>
              <a:rPr lang="lv-LV" sz="3600" dirty="0">
                <a:effectLst>
                  <a:outerShdw blurRad="38100" dist="38100" dir="2700000" algn="tl">
                    <a:srgbClr val="000000">
                      <a:alpha val="43137"/>
                    </a:srgbClr>
                  </a:outerShdw>
                </a:effectLst>
              </a:rPr>
              <a:t>pieteikumu īstenošanas vienkāršošana</a:t>
            </a:r>
            <a:r>
              <a:rPr lang="lv-LV" dirty="0"/>
              <a:t/>
            </a:r>
            <a:br>
              <a:rPr lang="lv-LV" dirty="0"/>
            </a:br>
            <a:endParaRPr lang="lv-LV" dirty="0"/>
          </a:p>
        </p:txBody>
      </p:sp>
      <p:sp>
        <p:nvSpPr>
          <p:cNvPr id="3" name="Content Placeholder 2"/>
          <p:cNvSpPr>
            <a:spLocks noGrp="1"/>
          </p:cNvSpPr>
          <p:nvPr>
            <p:ph idx="1"/>
          </p:nvPr>
        </p:nvSpPr>
        <p:spPr>
          <a:xfrm>
            <a:off x="457200" y="1200151"/>
            <a:ext cx="8229600" cy="3092070"/>
          </a:xfrm>
        </p:spPr>
        <p:txBody>
          <a:bodyPr>
            <a:normAutofit fontScale="62500" lnSpcReduction="20000"/>
          </a:bodyPr>
          <a:lstStyle/>
          <a:p>
            <a:pPr algn="just"/>
            <a:r>
              <a:rPr lang="lv-LV" dirty="0" smtClean="0"/>
              <a:t>Darba laika uzskaites veidlapa var būt izdruka no institūcijas IT sistēmas;</a:t>
            </a:r>
          </a:p>
          <a:p>
            <a:pPr algn="just"/>
            <a:r>
              <a:rPr lang="lv-LV" dirty="0" smtClean="0"/>
              <a:t>Nav jāaizpilda un jāiesniedz paveiktā darba uzskaites veidlapa → informāciju detalizēti norāda POSTDOC IT sistēmas 3.1.sadaļā;</a:t>
            </a:r>
          </a:p>
          <a:p>
            <a:pPr algn="just"/>
            <a:r>
              <a:rPr lang="lv-LV" dirty="0" smtClean="0"/>
              <a:t>Nav jāaizpilda un jāiesniedz populārzinātniskais pārskats → POSTDOC IT sistēmā 4.sadaļā norāda saiti ar aktualizētu informāciju;</a:t>
            </a:r>
          </a:p>
          <a:p>
            <a:pPr algn="just"/>
            <a:r>
              <a:rPr lang="lv-LV" dirty="0" smtClean="0"/>
              <a:t>Mobilitātes – iesniedz komandējuma rīkojumu, nav jāsniedz vēstule/apliecinājums no uzņemošās institūcijas un komandējuma pārskats. Izņēmums: ja komandējumi pētniecības pieteikumā norādīti kā «</a:t>
            </a:r>
            <a:r>
              <a:rPr lang="lv-LV" dirty="0" err="1" smtClean="0"/>
              <a:t>milestone</a:t>
            </a:r>
            <a:r>
              <a:rPr lang="lv-LV" dirty="0" smtClean="0"/>
              <a:t>», tad </a:t>
            </a:r>
            <a:r>
              <a:rPr lang="lv-LV" dirty="0" err="1" smtClean="0"/>
              <a:t>pēcdoktorants</a:t>
            </a:r>
            <a:r>
              <a:rPr lang="lv-LV" dirty="0" smtClean="0"/>
              <a:t> pats uzkrāj un glabā datus;</a:t>
            </a:r>
          </a:p>
          <a:p>
            <a:pPr algn="just"/>
            <a:r>
              <a:rPr lang="lv-LV" dirty="0" smtClean="0"/>
              <a:t>Nav jāsniedz tehniskā/atbalsta darbinieku darba līgumi.</a:t>
            </a:r>
            <a:endParaRPr lang="lv-LV" dirty="0"/>
          </a:p>
        </p:txBody>
      </p:sp>
    </p:spTree>
    <p:extLst>
      <p:ext uri="{BB962C8B-B14F-4D97-AF65-F5344CB8AC3E}">
        <p14:creationId xmlns:p14="http://schemas.microsoft.com/office/powerpoint/2010/main" val="40427081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2487</TotalTime>
  <Words>1472</Words>
  <Application>Microsoft Office PowerPoint</Application>
  <PresentationFormat>On-screen Show (16:9)</PresentationFormat>
  <Paragraphs>121</Paragraphs>
  <Slides>17</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MS PGothic</vt:lpstr>
      <vt:lpstr>Arial</vt:lpstr>
      <vt:lpstr>Calibri</vt:lpstr>
      <vt:lpstr>Verdana</vt:lpstr>
      <vt:lpstr>Office Theme</vt:lpstr>
      <vt:lpstr>Office Theme</vt:lpstr>
      <vt:lpstr>Pēcdoktorantūras pētniecības atbalsts</vt:lpstr>
      <vt:lpstr>Izskatāmie jautājumi</vt:lpstr>
      <vt:lpstr>«Pēcdoktorantūras pētniecības atbalsta»  projekta progress. 1.kārta</vt:lpstr>
      <vt:lpstr>«Pēcdoktorantūras pētniecības atbalsta» projekta progress, 1.kārta, rezultāti uz 28.02.2019. </vt:lpstr>
      <vt:lpstr>«Pēcdoktorantūras pētniecības atbalsta»  projekta progress. 1.kārta. Vidusposms</vt:lpstr>
      <vt:lpstr>«Pēcdoktorantūras pētniecības atbalsta» projekta progress. 2.kārta.</vt:lpstr>
      <vt:lpstr> </vt:lpstr>
      <vt:lpstr> Izmaiņas Ministru kabineta noteikumos (II) </vt:lpstr>
      <vt:lpstr> Pētniecības pieteikumu īstenošanas vienkāršošana </vt:lpstr>
      <vt:lpstr> Pētniecības pieteikumu sinerģijas jautājumi (I) </vt:lpstr>
      <vt:lpstr>Pētniecības pieteikumu sinerģijas jautājumi (II)</vt:lpstr>
      <vt:lpstr>Pētniecības pieteikumu rezultātu uzskaite. Jauna amata vieta (I)</vt:lpstr>
      <vt:lpstr>Pētniecības pieteikumu rezultātu uzskaite. Jauna amata vieta (II)</vt:lpstr>
      <vt:lpstr> Pētniecības pieteikumu rezultātu uzskaite. Publikācijas </vt:lpstr>
      <vt:lpstr>Pētniecības pieteikumu rezultātu uzskaite. Jauns produkts/tehnoloģija</vt:lpstr>
      <vt:lpstr>Pētniecības pieteikumu rezultātu uzskaite. Privātais finansējums.</vt:lpstr>
      <vt:lpstr>Paldies par uzmanību!</vt:lpstr>
    </vt:vector>
  </TitlesOfParts>
  <Company>E Forma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Ardis Markss</dc:creator>
  <cp:lastModifiedBy>Ineta Kurzemniece</cp:lastModifiedBy>
  <cp:revision>179</cp:revision>
  <dcterms:created xsi:type="dcterms:W3CDTF">2017-04-10T12:37:28Z</dcterms:created>
  <dcterms:modified xsi:type="dcterms:W3CDTF">2019-06-03T06:54:56Z</dcterms:modified>
</cp:coreProperties>
</file>