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305" r:id="rId3"/>
    <p:sldId id="303" r:id="rId4"/>
    <p:sldId id="304" r:id="rId5"/>
    <p:sldId id="306" r:id="rId6"/>
    <p:sldId id="307" r:id="rId7"/>
    <p:sldId id="298" r:id="rId8"/>
    <p:sldId id="299" r:id="rId9"/>
    <p:sldId id="272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CFDA2-E7B0-4467-8BE5-E2C6AAEDFEB5}" v="8" dt="2022-05-26T09:03:26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87342" autoAdjust="0"/>
  </p:normalViewPr>
  <p:slideViewPr>
    <p:cSldViewPr snapToGrid="0">
      <p:cViewPr>
        <p:scale>
          <a:sx n="40" d="100"/>
          <a:sy n="40" d="100"/>
        </p:scale>
        <p:origin x="178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C5D9A-3467-43D5-8B89-9A49DD534A10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3DA2B-0963-40C0-ADC7-FEB733BF5F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091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700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3DA2B-0963-40C0-ADC7-FEB733BF5F0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82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3DA2B-0963-40C0-ADC7-FEB733BF5F0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569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3DA2B-0963-40C0-ADC7-FEB733BF5F0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82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3DA2B-0963-40C0-ADC7-FEB733BF5F0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536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3DA2B-0963-40C0-ADC7-FEB733BF5F0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682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4069-0BD3-4BC9-AE08-8B71E71D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3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9B8A-F11A-2E2B-23F9-262A5AD96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5DCDE9-8A74-336F-5AF9-D41380115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3606B4-D3C8-64EF-805C-82DC5814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4DF3E-DBAD-9103-4524-721E8EBD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24986-E7A2-2A3D-A3B6-D030354B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117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9FD5A-66A5-4C84-9473-FB30CF1A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C9E2ED-9441-BF02-9F82-DA72472B0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78AD6-8545-E0FD-22B6-D1BEE8A2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36FA0-26E6-AA22-0F64-D911E1A2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63A60A-5D51-E7D1-C437-2545FA93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596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FBE3DC-6F4C-6197-9DB5-9FA3ED13E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0833B4-0691-72AE-8F49-7DF17D21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EDE5D6-899F-21A0-94BA-F8F0C991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EE03F-D665-FE03-811B-43DCB1F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7D6767-068F-202E-9D0F-07DC2E4F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107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000" y="-1143000"/>
            <a:ext cx="6858000" cy="914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-9427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78554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1371"/>
            <a:ext cx="12191999" cy="8241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696"/>
            <a:ext cx="12192000" cy="49537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1371"/>
            <a:ext cx="258360" cy="8241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12E67-9024-B503-B928-E34C79AD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79" y="-262067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372A5F-CA0F-DBDD-E005-8EA19E28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915" y="6158387"/>
            <a:ext cx="2743200" cy="365125"/>
          </a:xfrm>
        </p:spPr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7348" y="-11371"/>
            <a:ext cx="1234648" cy="8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8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9C96D-12BA-D33D-DC59-5F351994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0E320B-3BA9-BC22-3D2B-0BF644D27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B10EBF-F15E-912D-68C6-79A0BAB3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CF94E8-9F0E-B287-F625-AD1FD2F6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0C893-D5E7-0C82-7ED4-84BED2FA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965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85FF0-6361-9851-3112-2BD2ADA4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CA78C3-98A5-AFD1-E335-3E277656B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5516E1-5B87-B03A-0773-353F159BD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E5F900-EB31-8483-B2F4-C88571A1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5CBF8B-524B-99CF-058A-7E6EFD9F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1593FB-BE6B-E5AB-0976-7938E7AA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570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22648-74EE-0B0A-165F-165755D1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5DAB3C-8DCF-7032-BBDB-492C8F70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8B211F-8605-81A5-7DDB-E620AD9C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629209-146D-C96F-C3B7-1C1D2472F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D7F4BC-38BE-34EA-9F65-8C1DEA79A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51D37C-CFE4-8C0E-B6B0-AB665BFE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6A7AC1-2FB3-ED37-AE90-3390EA26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7C1BDA-3B23-9D3E-1ED2-9154FC15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32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9DAFB-7E3F-0D1C-6AD5-B5FE97C8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6631E6-A82C-D119-76F8-C4780DA6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CE5A6F-A8C4-4A21-B6D2-7B86D0DE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B61DE8-6298-F144-6201-9C2E84C7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35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E65547-1F13-B378-CC85-4FD2C2CE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5D330B-2845-46DE-142B-BFD77270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59E218-1A00-B2CD-9864-6DB755C6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326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71CA2-C063-5CC6-2138-9BA39764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CA617-9981-C498-2EC0-CCEB7BB4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479D01-999A-EABA-7AC9-A1CFFE5D3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5B15EA-B6E4-F5AF-B04A-997A2CEE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F20236-1C75-5A7C-C370-67921E53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0FA87-638B-91AB-DBFF-EDDF8317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181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ACD8B-E7BD-1574-F073-7105B38A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3886AF-0533-48D2-08F2-C0AF375ED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66BCE7-8D28-97A2-08FD-C0CF8E96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8FCAC6-EB21-0BFA-3EBB-4E729B86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AE1C10-5A1E-9C6D-DF71-DE469B9E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040C0E-0767-8847-E908-FF05D28A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07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94A470-65D7-ACBB-251F-48816C29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03BD6B-BACE-A5E8-4187-03F98D2FF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B90C8-63B6-AE67-F54B-7881135AC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961E-151F-4CC5-9561-F5ECAE621286}" type="datetimeFigureOut">
              <a:rPr lang="lv-LV" smtClean="0"/>
              <a:t>11.01.2023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C9C0A-B420-CF35-148F-17A3152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5C74F-8CD3-B249-E443-C544084CA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831C-E852-4E9F-B22B-2C43121131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351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76337" y="6059016"/>
            <a:ext cx="125867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lv-LV" sz="1400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11/01/2023</a:t>
            </a:r>
            <a:endParaRPr lang="en-GB" sz="14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Arial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92473" y="48371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B146B13-6304-940B-353B-1C1422A8E866}"/>
              </a:ext>
            </a:extLst>
          </p:cNvPr>
          <p:cNvSpPr txBox="1">
            <a:spLocks/>
          </p:cNvSpPr>
          <p:nvPr/>
        </p:nvSpPr>
        <p:spPr>
          <a:xfrm>
            <a:off x="94187" y="2880852"/>
            <a:ext cx="6286948" cy="3045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kultūras mantojuma sadarbības </a:t>
            </a:r>
            <a:r>
              <a:rPr lang="lv-LV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mākonis (ECCCH)</a:t>
            </a:r>
            <a:endParaRPr lang="lv-LV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810C505-15B7-BB47-D0AC-495E08B4FFFF}"/>
              </a:ext>
            </a:extLst>
          </p:cNvPr>
          <p:cNvSpPr txBox="1">
            <a:spLocks/>
          </p:cNvSpPr>
          <p:nvPr/>
        </p:nvSpPr>
        <p:spPr>
          <a:xfrm>
            <a:off x="94187" y="6366793"/>
            <a:ext cx="4744063" cy="307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Edvards </a:t>
            </a: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 Kuks 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IZM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GB" sz="16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C364B-C255-2679-303C-FA155D8B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11" y="220175"/>
            <a:ext cx="1810003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9390E-80D5-BC4F-A67A-4D496C09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-257445"/>
            <a:ext cx="11209951" cy="1325563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ECCCH vīzija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42B1-8584-814F-A355-87DEB14504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7666" y="1226916"/>
            <a:ext cx="6747956" cy="51044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Digitālas kultūras mantojuma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ekosistēmas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izveide: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ECCCH ir </a:t>
            </a:r>
            <a:r>
              <a:rPr lang="lv-LV" sz="2000" b="1" dirty="0" err="1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pārnozaru</a:t>
            </a:r>
            <a:r>
              <a:rPr lang="lv-LV" sz="2000" b="1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lv-LV" sz="2000" b="1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multidisciplinārs</a:t>
            </a:r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Pāreja no individuāla pētnieka darba uz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sadarbību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iesaisti</a:t>
            </a:r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Satura izplatīšanas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sadarbības vide</a:t>
            </a:r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Semantiski bagātināti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daudzdimensionāli dati</a:t>
            </a: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Sociālie tīkli</a:t>
            </a:r>
          </a:p>
          <a:p>
            <a:pPr algn="just"/>
            <a:r>
              <a:rPr lang="lv-LV" sz="20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Sociotehniskas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platformas attīstība – fizisku objekti, dati un cilvēki vienuviet</a:t>
            </a:r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33" y="1226916"/>
            <a:ext cx="3988467" cy="391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9390E-80D5-BC4F-A67A-4D496C09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-257445"/>
            <a:ext cx="11209951" cy="1325563"/>
          </a:xfrm>
        </p:spPr>
        <p:txBody>
          <a:bodyPr>
            <a:normAutofit/>
          </a:bodyPr>
          <a:lstStyle/>
          <a:p>
            <a:r>
              <a:rPr lang="lv-LV" sz="2400" b="1" smtClean="0">
                <a:solidFill>
                  <a:schemeClr val="bg1"/>
                </a:solidFill>
              </a:rPr>
              <a:t>Eiropas kultūras mantojuma sadarbības mākonis (ECCCH)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42B1-8584-814F-A355-87DEB14504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966" y="1226916"/>
            <a:ext cx="11273656" cy="51044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kultūras mantojuma sadarbības mākonis (ECCCH)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reaģē uz dažādām kultūras mantojuma pārvaldības vajadzībām: </a:t>
            </a: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 apmaiņa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Mazu un lielu muzeju vajadzībām piemēroti rīki un </a:t>
            </a:r>
            <a:r>
              <a:rPr lang="lv-LV" sz="20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koprade</a:t>
            </a:r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 un saskarsme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Savieno pētniekus, akadēmiķus, kultūras institūcijas un citas iesaistītās puses, veicina saskarsmi un sadarbību </a:t>
            </a: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Droša un neatkarīga Eiropas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platforma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kas nodrošina intelektuālā īpašuma pārvaldību un izsekojamību (</a:t>
            </a:r>
            <a:r>
              <a:rPr lang="lv-LV" sz="20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traceability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Veicināt Eiropas kultūras mantojuma pētniecību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izplatīt zināšanas sabiedrībā</a:t>
            </a:r>
          </a:p>
          <a:p>
            <a:pPr algn="just"/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Ilgtermiņa datu, datu formātu un metadatu uzglabāšana</a:t>
            </a:r>
          </a:p>
          <a:p>
            <a:pPr algn="just"/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ECCCH </a:t>
            </a:r>
            <a:r>
              <a:rPr lang="lv-LV" sz="2000" b="1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nesāk no nulles…</a:t>
            </a:r>
          </a:p>
          <a:p>
            <a:pPr algn="just"/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Pastāv virkne digitālo iniciatīvu, e-infrastruktūru un rīku</a:t>
            </a:r>
          </a:p>
          <a:p>
            <a:pPr marL="0" indent="0" algn="just">
              <a:buNone/>
            </a:pPr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(</a:t>
            </a:r>
            <a:r>
              <a:rPr lang="lv-LV" sz="2000" dirty="0" err="1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Europeana</a:t>
            </a:r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CLARIN, DARIAH-EU, EOSC, u.c.)</a:t>
            </a:r>
          </a:p>
          <a:p>
            <a:pPr algn="just"/>
            <a:r>
              <a:rPr lang="lv-LV" sz="2000" b="1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Izaicinājums</a:t>
            </a:r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Apvienot iniciatīvas vienā ietvarā un nodrošināt </a:t>
            </a:r>
            <a:r>
              <a:rPr lang="lv-LV" sz="2000" dirty="0" err="1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sadarbspēju</a:t>
            </a:r>
            <a:endParaRPr lang="lv-LV" sz="2000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fficeArt object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683" y="4027168"/>
            <a:ext cx="2643011" cy="16149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646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9390E-80D5-BC4F-A67A-4D496C09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-257445"/>
            <a:ext cx="11209951" cy="1325563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ECCCH attīstība 2023.-2025. gadā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33" y="1608825"/>
            <a:ext cx="3541853" cy="1186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Freeform 7"/>
          <p:cNvSpPr/>
          <p:nvPr/>
        </p:nvSpPr>
        <p:spPr>
          <a:xfrm>
            <a:off x="625033" y="2639956"/>
            <a:ext cx="3541853" cy="3425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8" tIns="149488" rIns="149488" bIns="149488" numCol="1" spcCol="1270" anchor="ctr" anchorCtr="0">
            <a:noAutofit/>
          </a:bodyPr>
          <a:lstStyle/>
          <a:p>
            <a:pPr marL="0" lvl="1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b="1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Pamata rīki, kuriem </a:t>
            </a:r>
            <a:r>
              <a:rPr lang="lv-LV" sz="1600" b="1" u="sng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 nepieciešama platforma</a:t>
            </a:r>
            <a:r>
              <a:rPr lang="lv-LV" sz="1600" b="1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Bibliogrāfiju pārvaldība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Muzeju un vietņu lietotāju monitorings un analīze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Jaunu organizāciju un ekspozīciju dizains un testēšana</a:t>
            </a:r>
            <a:endParaRPr lang="lv-LV" sz="1600" kern="1200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896" y="1691853"/>
            <a:ext cx="3387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2023: Mākoņa pamata arhitektūras un pārvaldības dizains un ieviešana</a:t>
            </a:r>
            <a:endParaRPr lang="lv-LV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2749" y="1608825"/>
            <a:ext cx="3541853" cy="1186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Freeform 7"/>
          <p:cNvSpPr/>
          <p:nvPr/>
        </p:nvSpPr>
        <p:spPr>
          <a:xfrm>
            <a:off x="4252749" y="2639956"/>
            <a:ext cx="3541853" cy="3425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8" tIns="149488" rIns="149488" bIns="149488" numCol="1" spcCol="1270" anchor="ctr" anchorCtr="0">
            <a:noAutofit/>
          </a:bodyPr>
          <a:lstStyle/>
          <a:p>
            <a:pPr marL="0" lvl="1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b="1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Pamata rīki </a:t>
            </a:r>
            <a:r>
              <a:rPr lang="lv-LV" sz="1600" b="1" u="sng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daļēji funkcionējošā platformā</a:t>
            </a:r>
            <a:r>
              <a:rPr lang="lv-LV" sz="1600" b="1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Digitālu objektu datu izcelsme un intelektuālā īpašuma pārvaldība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Interaktīvs digitāls saturs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Metadati un anotācijas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Vizuālā un nevizuālā satura </a:t>
            </a:r>
            <a:r>
              <a:rPr lang="lv-LV" sz="16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digitalizācija</a:t>
            </a:r>
            <a:endParaRPr lang="lv-LV" sz="16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Dinamisku elementu </a:t>
            </a:r>
            <a:r>
              <a:rPr lang="lv-LV" sz="1600" kern="12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digitalizācija</a:t>
            </a:r>
            <a:endParaRPr lang="lv-LV" sz="1600" kern="12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Digitālie dvīņi </a:t>
            </a:r>
            <a:endParaRPr lang="lv-LV" sz="1600" kern="1200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8612" y="1691853"/>
            <a:ext cx="3387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2024: Vadības un koordinācijas struktūru izveide</a:t>
            </a:r>
            <a:endParaRPr lang="lv-LV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0465" y="1608825"/>
            <a:ext cx="3636345" cy="1186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Freeform 7"/>
          <p:cNvSpPr/>
          <p:nvPr/>
        </p:nvSpPr>
        <p:spPr>
          <a:xfrm>
            <a:off x="7880465" y="2639956"/>
            <a:ext cx="3636345" cy="3425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8" tIns="149488" rIns="149488" bIns="149488" numCol="1" spcCol="1270" anchor="ctr" anchorCtr="0">
            <a:noAutofit/>
          </a:bodyPr>
          <a:lstStyle/>
          <a:p>
            <a:pPr marL="0" lvl="1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b="1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Pamata rīki, kuriem </a:t>
            </a:r>
            <a:r>
              <a:rPr lang="lv-LV" sz="1600" b="1" u="sng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nepieciešama platformas pilna Beta versija</a:t>
            </a:r>
            <a:r>
              <a:rPr lang="lv-LV" sz="1600" b="1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Digitāli asistenti arheoloģiskiem izrakumiem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kern="12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Digitāli restaurācijas asistenti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Advancēta</a:t>
            </a: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pētnieciska informācija par daudzdimensionāliem digitāliem objektiem</a:t>
            </a: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lv-LV" sz="16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Koprade</a:t>
            </a:r>
            <a:r>
              <a:rPr lang="lv-LV" sz="16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komerciāla sadarbība ar kultūras institūcijām</a:t>
            </a:r>
            <a:endParaRPr lang="lv-LV" sz="1600" kern="12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lv-LV" sz="1600" kern="1200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66328" y="1691853"/>
            <a:ext cx="338796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2025: Pirmo pilnas funkcionalitātes lietojumu attīstīšana (piloti, testi, satura izstrāde)</a:t>
            </a:r>
            <a:endParaRPr lang="lv-LV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9390E-80D5-BC4F-A67A-4D496C09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-257445"/>
            <a:ext cx="11209951" cy="1325563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ECCCH uzbūve un pārvaldība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42B1-8584-814F-A355-87DEB14504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966" y="1068118"/>
            <a:ext cx="11273656" cy="5263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HORIZON-CL2-2023-HERITAGE-ECCCH-01-01 (IA)</a:t>
            </a:r>
          </a:p>
          <a:p>
            <a:pPr marL="0" indent="0" algn="just">
              <a:buNone/>
            </a:pPr>
            <a:endParaRPr lang="lv-LV" sz="2000" b="1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ECCCH uzbūvei un pārvaldībai… 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Jānodrošina pakalpojumi gan lieliem, gan maziem muzejiem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Jāizveido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mēroga ieinteresēto pušu tīkls, kurā pilnvērtīgi pārstāvētas pētnieku un kultūras atmiņas profesionāļu kopienas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Jāpārrauga un jāvada platformas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attīstības stratēģija </a:t>
            </a:r>
          </a:p>
          <a:p>
            <a:pPr marL="0" indent="0" algn="just">
              <a:buNone/>
            </a:pPr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(sadarbība, datu strukturēšana un izplatīšana, piekļuves un dalības nosacījumi…)</a:t>
            </a:r>
            <a:endParaRPr lang="lv-LV" sz="2000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Jānodrošina ietvars datu ilgtermiņa uzglabāšanai un piekļuvei 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Jānodrošina platformas ilgtermiņa uzturēšana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Jānodrošina dažādu datu veidu semantiskā reprezentācija atbilstoši FAIR principiem (2D, 3D mediji, video, teksts, utt.)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9390E-80D5-BC4F-A67A-4D496C09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-257445"/>
            <a:ext cx="11209951" cy="1325563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Inovatīvi kultūras mantojuma objektu </a:t>
            </a:r>
            <a:r>
              <a:rPr lang="lv-LV" sz="2400" b="1" dirty="0" err="1" smtClean="0">
                <a:solidFill>
                  <a:schemeClr val="bg1"/>
                </a:solidFill>
              </a:rPr>
              <a:t>digitalizācijas</a:t>
            </a:r>
            <a:r>
              <a:rPr lang="lv-LV" sz="2400" b="1" dirty="0" smtClean="0">
                <a:solidFill>
                  <a:schemeClr val="bg1"/>
                </a:solidFill>
              </a:rPr>
              <a:t> rīki 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42B1-8584-814F-A355-87DEB14504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966" y="1068118"/>
            <a:ext cx="11273656" cy="5263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HORIZON-CL2-2023-HERITAGE-ECCCH-01-02 (RIA)</a:t>
            </a:r>
          </a:p>
          <a:p>
            <a:pPr marL="0" indent="0" algn="just">
              <a:buNone/>
            </a:pPr>
            <a:endParaRPr lang="lv-LV" sz="2000" b="1" dirty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Mērķis – </a:t>
            </a:r>
            <a:r>
              <a:rPr lang="lv-LV" sz="20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dizainēt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ieviest inovatīvus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rīkus un metodes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kultūras mantojuma objektu 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vizuālo un nevizuālo īpašību </a:t>
            </a:r>
            <a:r>
              <a:rPr lang="lv-LV" sz="2000" b="1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digitalizācijai</a:t>
            </a:r>
            <a:r>
              <a:rPr lang="lv-LV" sz="2000" b="1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ievietošanai ECCCH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Augstākā attīstības pakāpē par laboratorijas prototipu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Praktiski un vienkārši ieviešams ārpus kontrolētas vides </a:t>
            </a:r>
          </a:p>
          <a:p>
            <a:pPr marL="0" indent="0" algn="just">
              <a:buNone/>
            </a:pPr>
            <a:r>
              <a:rPr lang="lv-LV" sz="2000" dirty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(piemēram, iespējams </a:t>
            </a:r>
            <a:r>
              <a:rPr lang="lv-LV" sz="2000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digitalizēt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objektus muzeja telpās)</a:t>
            </a:r>
            <a:endParaRPr lang="lv-LV" sz="2000" dirty="0" smtClean="0">
              <a:solidFill>
                <a:srgbClr val="0206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Jānodrošina zemas izmaksas un spēja pielāgoties dažādiem lietojumiem</a:t>
            </a:r>
          </a:p>
          <a:p>
            <a:pPr algn="just"/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Jādemonstrē izstrādāto rīku potenciāls </a:t>
            </a:r>
            <a:r>
              <a:rPr lang="lv-LV" sz="2000" i="1" dirty="0" err="1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case-study</a:t>
            </a:r>
            <a:r>
              <a:rPr lang="lv-LV" sz="2000" dirty="0" smtClean="0">
                <a:solidFill>
                  <a:srgbClr val="0206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situācijas analīzē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Mākoņa uzbūve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54381" y="1470743"/>
            <a:ext cx="10515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239817" y="5470292"/>
            <a:ext cx="864000" cy="864000"/>
            <a:chOff x="3277401" y="2641504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3277401" y="2641504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963" y="2738355"/>
              <a:ext cx="672877" cy="6702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798020" y="5472093"/>
            <a:ext cx="864000" cy="864000"/>
            <a:chOff x="7805857" y="3724632"/>
            <a:chExt cx="864000" cy="864000"/>
          </a:xfrm>
        </p:grpSpPr>
        <p:sp>
          <p:nvSpPr>
            <p:cNvPr id="8" name="Oval 7"/>
            <p:cNvSpPr/>
            <p:nvPr/>
          </p:nvSpPr>
          <p:spPr>
            <a:xfrm>
              <a:off x="7805857" y="3724632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24" y="3780099"/>
              <a:ext cx="753067" cy="75306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407628" y="610451"/>
            <a:ext cx="864000" cy="864000"/>
            <a:chOff x="6673743" y="3724632"/>
            <a:chExt cx="864000" cy="864000"/>
          </a:xfrm>
        </p:grpSpPr>
        <p:sp>
          <p:nvSpPr>
            <p:cNvPr id="12" name="Oval 11"/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02" y="3758867"/>
              <a:ext cx="792482" cy="79553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24294" y="1952626"/>
            <a:ext cx="539797" cy="539797"/>
            <a:chOff x="10070085" y="3724632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188647" y="5470292"/>
            <a:ext cx="891918" cy="864000"/>
            <a:chOff x="4465351" y="3720675"/>
            <a:chExt cx="891918" cy="864000"/>
          </a:xfrm>
        </p:grpSpPr>
        <p:sp>
          <p:nvSpPr>
            <p:cNvPr id="18" name="Oval 17"/>
            <p:cNvSpPr/>
            <p:nvPr/>
          </p:nvSpPr>
          <p:spPr>
            <a:xfrm>
              <a:off x="4465351" y="3720675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787" y="3734868"/>
              <a:ext cx="792482" cy="79553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801773" y="5470292"/>
            <a:ext cx="864000" cy="864000"/>
            <a:chOff x="5597465" y="3720615"/>
            <a:chExt cx="864000" cy="864000"/>
          </a:xfrm>
        </p:grpSpPr>
        <p:sp>
          <p:nvSpPr>
            <p:cNvPr id="21" name="Oval 20"/>
            <p:cNvSpPr/>
            <p:nvPr/>
          </p:nvSpPr>
          <p:spPr>
            <a:xfrm>
              <a:off x="5597465" y="3720615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700" y="3754850"/>
              <a:ext cx="795530" cy="79553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2669740" y="4347295"/>
            <a:ext cx="7199996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800" dirty="0" smtClean="0">
                <a:latin typeface="Century" panose="02040604050505020304" pitchFamily="18" charset="0"/>
              </a:rPr>
              <a:t>DAT</a:t>
            </a:r>
            <a:r>
              <a:rPr lang="lv-LV" sz="4800" dirty="0" smtClean="0">
                <a:latin typeface="Century" panose="02040604050505020304" pitchFamily="18" charset="0"/>
              </a:rPr>
              <a:t>I</a:t>
            </a:r>
            <a:endParaRPr lang="en-US" sz="4800" dirty="0">
              <a:latin typeface="Century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9740" y="3516900"/>
            <a:ext cx="7200000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800" dirty="0" smtClean="0">
                <a:latin typeface="Century" panose="02040604050505020304" pitchFamily="18" charset="0"/>
                <a:cs typeface="Arial" panose="020B0604020202020204" pitchFamily="34" charset="0"/>
              </a:rPr>
              <a:t>Datu </a:t>
            </a:r>
            <a:r>
              <a:rPr lang="lv-LV" sz="4800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saskarne</a:t>
            </a:r>
            <a:endParaRPr lang="en-US" sz="4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9737" y="2685902"/>
            <a:ext cx="7214637" cy="828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sz="4400" dirty="0" smtClean="0">
                <a:latin typeface="Century" panose="02040604050505020304" pitchFamily="18" charset="0"/>
                <a:cs typeface="Arial" panose="020B0604020202020204" pitchFamily="34" charset="0"/>
              </a:rPr>
              <a:t>Pamata funkcijas</a:t>
            </a:r>
            <a:endParaRPr lang="en-US" sz="44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7760" y="1945026"/>
            <a:ext cx="1800000" cy="7335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sz="1400" dirty="0" smtClean="0">
                <a:latin typeface="Century" panose="02040604050505020304" pitchFamily="18" charset="0"/>
              </a:rPr>
              <a:t>Konservācija un restaurācija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6222" y="1957664"/>
            <a:ext cx="1800000" cy="7208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sz="1400" dirty="0" smtClean="0">
                <a:latin typeface="Century" panose="02040604050505020304" pitchFamily="18" charset="0"/>
              </a:rPr>
              <a:t>Dinamisku objektu </a:t>
            </a:r>
            <a:r>
              <a:rPr lang="lv-LV" sz="1400" dirty="0" err="1" smtClean="0">
                <a:latin typeface="Century" panose="02040604050505020304" pitchFamily="18" charset="0"/>
              </a:rPr>
              <a:t>digitalizācija</a:t>
            </a:r>
            <a:r>
              <a:rPr lang="lv-LV" sz="1400" dirty="0" smtClean="0">
                <a:latin typeface="Century" panose="02040604050505020304" pitchFamily="18" charset="0"/>
              </a:rPr>
              <a:t> un monitorings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1043" y="1241169"/>
            <a:ext cx="1825881" cy="7447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sz="1400" dirty="0" smtClean="0">
                <a:latin typeface="Century" panose="02040604050505020304" pitchFamily="18" charset="0"/>
              </a:rPr>
              <a:t>Anotētu bibliogrāfiju izveide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67712" y="1968155"/>
            <a:ext cx="1800000" cy="720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sz="1300" dirty="0" smtClean="0">
                <a:latin typeface="Century" panose="02040604050505020304" pitchFamily="18" charset="0"/>
              </a:rPr>
              <a:t>Datu </a:t>
            </a:r>
            <a:r>
              <a:rPr lang="lv-LV" sz="1300" dirty="0" err="1" smtClean="0">
                <a:latin typeface="Century" panose="02040604050505020304" pitchFamily="18" charset="0"/>
              </a:rPr>
              <a:t>digitalizācija</a:t>
            </a:r>
            <a:r>
              <a:rPr lang="lv-LV" sz="1300" dirty="0" smtClean="0">
                <a:latin typeface="Century" panose="02040604050505020304" pitchFamily="18" charset="0"/>
              </a:rPr>
              <a:t> redzamajā un neredzamajā spektrā</a:t>
            </a:r>
            <a:endParaRPr lang="en-US" sz="1300" dirty="0">
              <a:latin typeface="Century" panose="020406040505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1993" y="1963996"/>
            <a:ext cx="1800000" cy="72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000">
                <a:latin typeface="Poor Richard" panose="02080502050505020702" pitchFamily="18" charset="0"/>
              </a:defRPr>
            </a:lvl1pPr>
          </a:lstStyle>
          <a:p>
            <a:r>
              <a:rPr lang="lv-LV" sz="1400" dirty="0" smtClean="0">
                <a:latin typeface="Century" panose="02040604050505020304" pitchFamily="18" charset="0"/>
              </a:rPr>
              <a:t>Interaktīva satura izveide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754" y="1237664"/>
            <a:ext cx="1784239" cy="72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000">
                <a:latin typeface="Poor Richard" panose="02080502050505020702" pitchFamily="18" charset="0"/>
              </a:defRPr>
            </a:lvl1pPr>
          </a:lstStyle>
          <a:p>
            <a:r>
              <a:rPr lang="lv-LV" sz="1400" dirty="0" smtClean="0">
                <a:latin typeface="Century" panose="02040604050505020304" pitchFamily="18" charset="0"/>
              </a:rPr>
              <a:t>Arheoloģisku datu dokumentācija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876222" y="4352687"/>
            <a:ext cx="1995822" cy="831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dirty="0" smtClean="0">
                <a:latin typeface="Century" panose="02040604050505020304" pitchFamily="18" charset="0"/>
              </a:rPr>
              <a:t>Tagadējie digitālie resursi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98336" y="3737852"/>
            <a:ext cx="176724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dirty="0" smtClean="0">
                <a:latin typeface="Century" panose="02040604050505020304" pitchFamily="18" charset="0"/>
                <a:cs typeface="Arial" panose="020B0604020202020204" pitchFamily="34" charset="0"/>
              </a:rPr>
              <a:t>Datu </a:t>
            </a:r>
            <a:r>
              <a:rPr lang="lv-LV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saskarne</a:t>
            </a:r>
            <a:endParaRPr lang="en-US" sz="20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3906" y="4527472"/>
            <a:ext cx="1995822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sz="2400" dirty="0" smtClean="0">
                <a:latin typeface="Century" panose="02040604050505020304" pitchFamily="18" charset="0"/>
              </a:rPr>
              <a:t>Datu telpa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7141" y="3737852"/>
            <a:ext cx="176400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dirty="0" smtClean="0">
                <a:latin typeface="Century" panose="02040604050505020304" pitchFamily="18" charset="0"/>
                <a:cs typeface="Arial" panose="020B0604020202020204" pitchFamily="34" charset="0"/>
              </a:rPr>
              <a:t>Datu </a:t>
            </a:r>
            <a:r>
              <a:rPr lang="lv-LV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saskarne</a:t>
            </a:r>
            <a:endParaRPr lang="en-US" sz="20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46563" y="3501460"/>
            <a:ext cx="323165" cy="843741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wrap="square" rtlCol="0" anchor="ctr">
            <a:spAutoFit/>
          </a:bodyPr>
          <a:lstStyle/>
          <a:p>
            <a:pPr algn="ctr"/>
            <a:r>
              <a:rPr lang="lv-LV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Tulkotājs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48287" y="3495774"/>
            <a:ext cx="323165" cy="843741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wrap="square" rtlCol="0" anchor="ctr">
            <a:spAutoFit/>
          </a:bodyPr>
          <a:lstStyle/>
          <a:p>
            <a:pPr algn="ctr"/>
            <a:r>
              <a:rPr lang="lv-LV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Tulkotājs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405245" y="2682441"/>
            <a:ext cx="11648210" cy="200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76924" y="1237279"/>
            <a:ext cx="1800000" cy="7488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sz="1400" dirty="0" smtClean="0">
                <a:latin typeface="Century" panose="02040604050505020304" pitchFamily="18" charset="0"/>
              </a:rPr>
              <a:t>MI-</a:t>
            </a:r>
            <a:r>
              <a:rPr lang="lv-LV" sz="1400" dirty="0" err="1" smtClean="0">
                <a:latin typeface="Century" panose="02040604050505020304" pitchFamily="18" charset="0"/>
              </a:rPr>
              <a:t>iespējota</a:t>
            </a:r>
            <a:r>
              <a:rPr lang="lv-LV" sz="1400" dirty="0" smtClean="0">
                <a:latin typeface="Century" panose="02040604050505020304" pitchFamily="18" charset="0"/>
              </a:rPr>
              <a:t> metadatu papildināšana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617" y="4004109"/>
            <a:ext cx="430887" cy="1169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IE" sz="1600" dirty="0"/>
              <a:t>Basic layer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95617" y="2719577"/>
            <a:ext cx="423358" cy="12136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en-IE" sz="1100" dirty="0"/>
              <a:t>Infrastructure</a:t>
            </a:r>
            <a:endParaRPr lang="en-US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50" y="1231825"/>
            <a:ext cx="432000" cy="14027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IE" dirty="0"/>
              <a:t>Tools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2646314" y="768082"/>
            <a:ext cx="27377" cy="489337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9856997" y="768081"/>
            <a:ext cx="27377" cy="489337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080157" y="1240731"/>
            <a:ext cx="1759107" cy="748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E" sz="1400" dirty="0" smtClean="0">
                <a:latin typeface="Century" panose="02040604050505020304" pitchFamily="18" charset="0"/>
              </a:rPr>
              <a:t>….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6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  <p:bldP spid="44" grpId="0" build="p" animBg="1"/>
      <p:bldP spid="45" grpId="0" animBg="1"/>
      <p:bldP spid="46" grpId="0" animBg="1"/>
      <p:bldP spid="47" grpId="0" build="p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build="p" animBg="1"/>
      <p:bldP spid="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39" y="113376"/>
            <a:ext cx="10515600" cy="600164"/>
          </a:xfrm>
        </p:spPr>
        <p:txBody>
          <a:bodyPr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Pārvaldības modelis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8214" y="5783481"/>
            <a:ext cx="7958219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PRINCIPI</a:t>
            </a:r>
            <a:endParaRPr lang="en-IE" sz="2400" b="1" dirty="0">
              <a:solidFill>
                <a:schemeClr val="tx1"/>
              </a:solidFill>
            </a:endParaRPr>
          </a:p>
          <a:p>
            <a:pPr algn="ctr"/>
            <a:r>
              <a:rPr lang="lv-LV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Datu drošība – mērogojamība – tīklošanās – apmācības – ekonomiskā un tehniskā ilgtsp</a:t>
            </a:r>
            <a:r>
              <a:rPr lang="lv-LV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ēja – lietojamība – ilgtermiņa </a:t>
            </a:r>
            <a:r>
              <a:rPr lang="lv-LV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izvērtējums</a:t>
            </a:r>
            <a:endParaRPr lang="en-US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92233" y="5267540"/>
            <a:ext cx="79582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PASTĀVĪGA IZVĒRTĒŠANA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8209" y="4751222"/>
            <a:ext cx="79582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KONSORCIJA SAVIENOŠANA AR KOPIENU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8208" y="4233686"/>
            <a:ext cx="79582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KOPIENAS VAJADZĪBU APTVERŠANA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8208" y="3533091"/>
            <a:ext cx="79582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ILGTSPĒJA</a:t>
            </a:r>
            <a:endParaRPr lang="en-IE" sz="2400" b="1" dirty="0"/>
          </a:p>
          <a:p>
            <a:pPr algn="ctr"/>
            <a:r>
              <a:rPr lang="lv-LV" sz="1200" b="1" dirty="0" smtClean="0"/>
              <a:t>Ekonomiska – tehniska – organizatoriska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4184" y="862154"/>
            <a:ext cx="7958218" cy="10404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sz="2400" b="1" dirty="0" smtClean="0"/>
              <a:t>PĀRVALDĪBAS ORGANIZĀCIJA</a:t>
            </a:r>
            <a:endParaRPr lang="en-IE" sz="2400" b="1" dirty="0"/>
          </a:p>
          <a:p>
            <a:pPr algn="ctr"/>
            <a:r>
              <a:rPr lang="lv-LV" sz="1200" dirty="0" smtClean="0"/>
              <a:t>Dalībvalstis </a:t>
            </a:r>
            <a:r>
              <a:rPr lang="en-IE" sz="1200" dirty="0" smtClean="0"/>
              <a:t>– </a:t>
            </a:r>
            <a:r>
              <a:rPr lang="lv-LV" sz="1200" dirty="0" smtClean="0"/>
              <a:t>Asociētās trešās valstis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84184" y="1997020"/>
            <a:ext cx="7958217" cy="914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sz="2400" b="1" dirty="0" smtClean="0"/>
              <a:t>KONSULTATĪVĀ PADOME</a:t>
            </a:r>
            <a:endParaRPr lang="en-IE" sz="2400" b="1" dirty="0"/>
          </a:p>
          <a:p>
            <a:pPr algn="ctr"/>
            <a:r>
              <a:rPr lang="en-IE" sz="1200" dirty="0"/>
              <a:t>Community Stakeholders – Coordinators of ECCCH topics - </a:t>
            </a:r>
            <a:r>
              <a:rPr lang="en-IE" sz="1200" dirty="0" smtClean="0"/>
              <a:t>CEDSCH</a:t>
            </a:r>
            <a:endParaRPr lang="en-IE" sz="1200" dirty="0"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4187" y="3006077"/>
            <a:ext cx="795821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JURIDISKA PERSONA</a:t>
            </a:r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547900" y="4350376"/>
            <a:ext cx="864000" cy="864000"/>
            <a:chOff x="3277401" y="2641504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3277401" y="2641504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963" y="2738355"/>
              <a:ext cx="672877" cy="67029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54855" y="1244391"/>
            <a:ext cx="864000" cy="864000"/>
            <a:chOff x="6673743" y="3724632"/>
            <a:chExt cx="864000" cy="864000"/>
          </a:xfrm>
        </p:grpSpPr>
        <p:sp>
          <p:nvSpPr>
            <p:cNvPr id="18" name="Oval 17"/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02" y="3758867"/>
              <a:ext cx="792482" cy="79553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19689" y="3577024"/>
            <a:ext cx="539797" cy="539797"/>
            <a:chOff x="10070085" y="3724632"/>
            <a:chExt cx="864000" cy="864000"/>
          </a:xfrm>
        </p:grpSpPr>
        <p:sp>
          <p:nvSpPr>
            <p:cNvPr id="21" name="Oval 20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4295" y="5117526"/>
            <a:ext cx="891918" cy="864000"/>
            <a:chOff x="4465351" y="3720675"/>
            <a:chExt cx="891918" cy="864000"/>
          </a:xfrm>
        </p:grpSpPr>
        <p:sp>
          <p:nvSpPr>
            <p:cNvPr id="24" name="Oval 23"/>
            <p:cNvSpPr/>
            <p:nvPr/>
          </p:nvSpPr>
          <p:spPr>
            <a:xfrm>
              <a:off x="4465351" y="3720675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787" y="3734868"/>
              <a:ext cx="792482" cy="79553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715780" y="2372910"/>
            <a:ext cx="864000" cy="864000"/>
            <a:chOff x="5597465" y="3720615"/>
            <a:chExt cx="864000" cy="864000"/>
          </a:xfrm>
        </p:grpSpPr>
        <p:sp>
          <p:nvSpPr>
            <p:cNvPr id="27" name="Oval 26"/>
            <p:cNvSpPr/>
            <p:nvPr/>
          </p:nvSpPr>
          <p:spPr>
            <a:xfrm>
              <a:off x="5597465" y="3720615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700" y="3754850"/>
              <a:ext cx="795530" cy="79553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442434" y="5783481"/>
            <a:ext cx="429458" cy="90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rtlCol="0">
            <a:noAutofit/>
          </a:bodyPr>
          <a:lstStyle/>
          <a:p>
            <a:pPr algn="ctr"/>
            <a:r>
              <a:rPr lang="lv-LV" sz="1400" b="1" dirty="0" smtClean="0"/>
              <a:t>Principi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41005" y="3533091"/>
            <a:ext cx="430887" cy="21961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lv-LV" sz="1600" b="1" dirty="0" smtClean="0"/>
              <a:t>U</a:t>
            </a:r>
            <a:r>
              <a:rPr lang="lv-LV" sz="1600" b="1" dirty="0" smtClean="0"/>
              <a:t>zdevumi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41005" y="838826"/>
            <a:ext cx="430887" cy="2625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rtlCol="0" anchor="t">
            <a:spAutoFit/>
          </a:bodyPr>
          <a:lstStyle/>
          <a:p>
            <a:pPr algn="ctr"/>
            <a:r>
              <a:rPr lang="lv-LV" sz="1600" b="1" dirty="0" smtClean="0"/>
              <a:t>Pārvaldība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655623" y="61985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endParaRPr lang="lv-LV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611" y="55334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Edvards Francis Kuks</a:t>
            </a:r>
            <a:b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Soc. un hum. zinātņu nozaru eksperts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EdvardsFrancis.Kuks@izm.gov.lv</a:t>
            </a:r>
            <a:r>
              <a:rPr lang="en-GB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lv-LV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3C364B-C255-2679-303C-FA155D8B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1" y="220175"/>
            <a:ext cx="1810003" cy="1724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061" y="3384979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Paldies! </a:t>
            </a:r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8DB"/>
      </a:accent1>
      <a:accent2>
        <a:srgbClr val="0070C0"/>
      </a:accent2>
      <a:accent3>
        <a:srgbClr val="A5A5A5"/>
      </a:accent3>
      <a:accent4>
        <a:srgbClr val="FFFF00"/>
      </a:accent4>
      <a:accent5>
        <a:srgbClr val="4472C4"/>
      </a:accent5>
      <a:accent6>
        <a:srgbClr val="48A1FA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593</Words>
  <Application>Microsoft Office PowerPoint</Application>
  <PresentationFormat>Widescreen</PresentationFormat>
  <Paragraphs>118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Georgia</vt:lpstr>
      <vt:lpstr>Verdana</vt:lpstr>
      <vt:lpstr>Office Theme</vt:lpstr>
      <vt:lpstr>PowerPoint Presentation</vt:lpstr>
      <vt:lpstr>ECCCH vīzija</vt:lpstr>
      <vt:lpstr>Eiropas kultūras mantojuma sadarbības mākonis (ECCCH)</vt:lpstr>
      <vt:lpstr>ECCCH attīstība 2023.-2025. gadā</vt:lpstr>
      <vt:lpstr>ECCCH uzbūve un pārvaldība</vt:lpstr>
      <vt:lpstr>Inovatīvi kultūras mantojuma objektu digitalizācijas rīki </vt:lpstr>
      <vt:lpstr>Mākoņa uzbūve</vt:lpstr>
      <vt:lpstr>Pārvaldības modelis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in Latvia</dc:title>
  <dc:creator>Edvards Kuks</dc:creator>
  <cp:lastModifiedBy>Edvards Francis Kuks</cp:lastModifiedBy>
  <cp:revision>57</cp:revision>
  <dcterms:created xsi:type="dcterms:W3CDTF">2022-05-26T05:22:53Z</dcterms:created>
  <dcterms:modified xsi:type="dcterms:W3CDTF">2023-01-11T06:31:41Z</dcterms:modified>
</cp:coreProperties>
</file>