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notesMasterIdLst>
    <p:notesMasterId r:id="rId24"/>
  </p:notesMasterIdLst>
  <p:sldIdLst>
    <p:sldId id="390" r:id="rId5"/>
    <p:sldId id="295" r:id="rId6"/>
    <p:sldId id="341" r:id="rId7"/>
    <p:sldId id="294" r:id="rId8"/>
    <p:sldId id="364" r:id="rId9"/>
    <p:sldId id="297" r:id="rId10"/>
    <p:sldId id="408" r:id="rId11"/>
    <p:sldId id="363" r:id="rId12"/>
    <p:sldId id="346" r:id="rId13"/>
    <p:sldId id="362" r:id="rId14"/>
    <p:sldId id="416" r:id="rId15"/>
    <p:sldId id="413" r:id="rId16"/>
    <p:sldId id="415" r:id="rId17"/>
    <p:sldId id="371" r:id="rId18"/>
    <p:sldId id="417" r:id="rId19"/>
    <p:sldId id="372" r:id="rId20"/>
    <p:sldId id="373" r:id="rId21"/>
    <p:sldId id="411" r:id="rId22"/>
    <p:sldId id="4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ie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6" autoAdjust="0"/>
  </p:normalViewPr>
  <p:slideViewPr>
    <p:cSldViewPr snapToGrid="0">
      <p:cViewPr varScale="1">
        <p:scale>
          <a:sx n="101" d="100"/>
          <a:sy n="101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7B4C2-27EA-4A98-90B8-559B19FB77D6}" type="datetimeFigureOut">
              <a:rPr lang="nl-NL" smtClean="0"/>
              <a:t>10-1-2023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9EFC6-426B-4687-A838-849C234E852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68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69EFC6-426B-4687-A838-849C234E852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144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5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7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86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52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nl-NL" b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6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nl-NL" b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54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nl-NL" b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5194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nl-NL" b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990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14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21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97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>
                <a:cs typeface="+mn-lt"/>
              </a:rPr>
            </a:br>
            <a:endParaRPr lang="en-US"/>
          </a:p>
          <a:p>
            <a:pPr>
              <a:spcAft>
                <a:spcPts val="0"/>
              </a:spcAft>
            </a:pPr>
            <a:endParaRPr lang="en-US">
              <a:solidFill>
                <a:srgbClr val="FFFFFF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nl-NL" sz="120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32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400"/>
              </a:spcBef>
              <a:spcAft>
                <a:spcPts val="0"/>
              </a:spcAft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13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nl"/>
              <a:t>40 deelnemende landen in Europa:</a:t>
            </a:r>
            <a:br>
              <a:rPr lang="nl"/>
            </a:br>
            <a:endParaRPr lang="nl"/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nl"/>
              <a:t>27 EU-lidstaten (voorlopig zonder VK)</a:t>
            </a:r>
            <a:br>
              <a:rPr lang="nl"/>
            </a:br>
            <a:r>
              <a:rPr lang="nl"/>
              <a:t>-2 EER-landen (IJsland, Noorwegen) (EER= Europese Economische Ruimte)</a:t>
            </a:r>
            <a:br>
              <a:rPr lang="nl"/>
            </a:br>
            <a:r>
              <a:rPr lang="nl"/>
              <a:t>-6 kandidaatlidstaten (zoals Montenegro, Servië, Noord-Macedonië, Albanië, Kosovo en Bosnie-Herzegovina)</a:t>
            </a:r>
            <a:br>
              <a:rPr lang="nl"/>
            </a:br>
            <a:r>
              <a:rPr lang="nl"/>
              <a:t>-5 EU-buurlanden (Armenië, Oekraïne, Georgië, Moldavië, Tunesië) </a:t>
            </a:r>
            <a:br>
              <a:rPr lang="nl"/>
            </a:b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0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400"/>
              </a:spcBef>
              <a:buFont typeface="Arial"/>
            </a:pPr>
            <a:endParaRPr lang="nl-NL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146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000"/>
              </a:lnSpc>
              <a:spcBef>
                <a:spcPts val="400"/>
              </a:spcBef>
              <a:spcAft>
                <a:spcPts val="0"/>
              </a:spcAft>
              <a:buChar char="•"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048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349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>
              <a:buFont typeface="Arial"/>
              <a:buChar char="•"/>
            </a:pPr>
            <a:endParaRPr lang="en-GB"/>
          </a:p>
          <a:p>
            <a:pPr marL="171450" indent="-171450"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69EFC6-426B-4687-A838-849C234E852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68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C52E25C-239B-0F49-E1FD-7792747E4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301130E9-3654-40D8-3A24-495312E38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8630D4B-E539-04C9-70FD-00AC8EECE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15CCCA8-518C-6F47-8E96-04F4C35B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B0001C2-7F4C-8726-1B53-2F870C22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4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B5F8CED-3FC4-CC9D-8085-69FAEC6C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0709412-6149-24F5-EAB4-53B2089D2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FA5ADDA-C865-3A0D-B90C-DD1B44D9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CC1C4BC-D1F9-12A5-05E1-30CD69D6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5B370E8-F224-AC42-8A06-EFC914112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494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30C9B8C0-4BE5-B170-93FC-04ACD5B1D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CA1E638F-0E37-0612-5197-7733DDF67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5958825-671D-CF7E-23A5-1596C83D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97F3ECB0-7830-D1E8-7B93-B50B0C17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4B81C9D6-552D-67BC-D270-560891A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04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25069C-01C8-CF95-363D-ABA7B35C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C42D4DCF-7CA2-7735-5519-E1B0BE75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F3A9EE9-4613-A9A9-FE7A-525A5DB1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F1E4DF2-4223-074A-0CC2-F059AA5C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C13D0DB2-0897-416E-C716-4D10B56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486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853C61-2213-0D5D-5274-D14FB5B4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8967F3E-F927-C96B-637C-3C47E7E8A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0062BAE-1895-9890-E37B-BFAD2298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CE01A71-BD91-CD72-1C07-F5710567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B3BE2F8-F34E-5DBF-F0D2-DCE93C40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300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A100D7F-862B-F69E-48C4-DAED6127A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93BA67E-FFF5-A114-E5B8-730BE225DB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DEDC9C1A-6AAE-1150-76F7-D5AB28807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A8792AC5-CD3A-AA1E-F700-5D8C3634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42BFDF3-3984-BD09-A608-B989729C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19DCCD3-2FFA-0D20-D33A-DBFE3035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493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6EAF0F8-C6AD-7014-A227-E2CBA6A2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CF7231F-B79F-FC46-A0B0-4C405DDD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6B39324E-9C8B-A959-1AAA-65EAFDFA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0A051E8A-D063-0590-E9DB-CD7E4E217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7DF631B5-39E1-8407-1210-5F15443A6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B84AA53C-DA0E-BE83-B227-FA22ADC9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ED1887C0-14B6-8D40-4A6C-503B10B0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45079247-B805-2023-56A0-ED012286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035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F888100-9D14-7AC5-2A85-D8700424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C632C5E-F3CD-4824-EC33-97A901F3B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7276F563-5E67-10B1-3EEA-C081AF24E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69F67C3-8875-472D-6377-0DDE1111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156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D71AC51F-27A7-638F-4E0E-4A8486DC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A858D2B8-099A-3AF2-41F0-C0F98253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8CB0DEA3-85FA-6A86-62CA-F79D93835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594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11BD15A-B96F-0606-B130-918B5DA0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52E1080-58CC-6B9D-162C-857BA97F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12E464B-AA73-C61D-D2A4-46DBC34AC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838A36A-3599-23DC-A158-E2DA441D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799DC73-09ED-E698-9C2E-19823E161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47D3FA67-5CBB-D653-DFF0-0B7E0D4A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68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54C6FB4-D05D-F564-991E-74D57114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C864253D-F396-FBDB-1163-474B8DD9CF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BBD49596-BC1E-8999-055C-1AFA4DA29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DC3473D8-E1CC-03A6-A9BD-0F54D588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9E9A00E-3BDE-DBE1-49F7-FFCB1CA6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D5CC507-08AB-A181-D2BC-1B8060B8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0556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EBA9CF8C-1B1B-65CE-2D34-45F9B9A41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CEDA8B4-1D19-4D02-BA9D-965BA6C9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FC1BA1C8-E6C9-59EB-51A7-618D236C6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333F59CA-A3BC-F329-A46E-536DF456FD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542DBFF-63BA-F143-D4B9-62F713123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3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adesklatvia.eu/" TargetMode="External"/><Relationship Id="rId13" Type="http://schemas.openxmlformats.org/officeDocument/2006/relationships/hyperlink" Target="https://culture.ec.europa.eu/funding/cultureu-funding-guide/discover-funding-opportunities-for-the-cultural-and-creative-sectors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www.km.gov.lv/lv/es-programma-radosa-eiropa-2021-2027" TargetMode="External"/><Relationship Id="rId12" Type="http://schemas.openxmlformats.org/officeDocument/2006/relationships/hyperlink" Target="https://ec.europa.eu/info/funding-tenders/opportunities/docs/2021-2027/common/guidance/om_en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ulture.ec.europa.eu/news/creative-europe-in-2023-supporting-resilient-cultural-and-creative-sectors" TargetMode="External"/><Relationship Id="rId11" Type="http://schemas.openxmlformats.org/officeDocument/2006/relationships/hyperlink" Target="https://ec.europa.eu/info/funding-tenders/opportunities/portal/screen/home" TargetMode="External"/><Relationship Id="rId5" Type="http://schemas.openxmlformats.org/officeDocument/2006/relationships/hyperlink" Target="https://eur-lex.europa.eu/legal-content/EN/TXT/?uri=CELEX%3A32021R0818&amp;qid=1622724433349" TargetMode="External"/><Relationship Id="rId10" Type="http://schemas.openxmlformats.org/officeDocument/2006/relationships/hyperlink" Target="https://www.km.gov.lv/lv/projekti" TargetMode="External"/><Relationship Id="rId4" Type="http://schemas.openxmlformats.org/officeDocument/2006/relationships/hyperlink" Target="https://culture.ec.europa.eu/creative-europe" TargetMode="External"/><Relationship Id="rId9" Type="http://schemas.openxmlformats.org/officeDocument/2006/relationships/hyperlink" Target="https://ec.europa.eu/programmes/creative-europe/projects/" TargetMode="External"/><Relationship Id="rId14" Type="http://schemas.openxmlformats.org/officeDocument/2006/relationships/hyperlink" Target="https://digital-strategy.ec.europa.eu/en/policies/tool-funding-medi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Diagram&#10;&#10;Description automatically generated">
            <a:extLst>
              <a:ext uri="{FF2B5EF4-FFF2-40B4-BE49-F238E27FC236}">
                <a16:creationId xmlns:a16="http://schemas.microsoft.com/office/drawing/2014/main" id="{89B67EAB-E9E8-4E6D-A852-353B150EE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325" y="-107072"/>
            <a:ext cx="13299994" cy="69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7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B616F-177E-4BD8-AA8A-05910D3094A9}"/>
              </a:ext>
            </a:extLst>
          </p:cNvPr>
          <p:cNvSpPr/>
          <p:nvPr/>
        </p:nvSpPr>
        <p:spPr>
          <a:xfrm>
            <a:off x="-8371" y="-174008"/>
            <a:ext cx="5811669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D7626C6-B80D-4171-9C68-1DD71884A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30" y="-178558"/>
            <a:ext cx="21497498" cy="7215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311625" y="1794608"/>
            <a:ext cx="6077079" cy="402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Maza mēroga</a:t>
            </a:r>
            <a:r>
              <a:rPr lang="nl-NL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: max.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 €200.000,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līdzfinansējums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80%, 3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partneri no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3 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da</a:t>
            </a:r>
            <a:r>
              <a:rPr lang="lv-LV" dirty="0" err="1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žādām</a:t>
            </a:r>
            <a:r>
              <a:rPr lang="lv-LV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 valstīm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Vidēja mēroga</a:t>
            </a:r>
            <a:r>
              <a:rPr lang="nl-NL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: max.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 €1.000.000,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līdzfinansējums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 70%, 5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partneri no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5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dažādām valstīm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lv-LV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Liela mēroga</a:t>
            </a:r>
            <a:r>
              <a:rPr lang="nl-NL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: max.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 €2.000.000,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līdzfinansējums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60%, 10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partneri no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10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dažādām valstīm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Max 48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mēneši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Bu</a:t>
            </a:r>
            <a:r>
              <a:rPr kumimoji="0" lang="lv-LV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džets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: </a:t>
            </a: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 61 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miljoni eiro 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Launch of call: </a:t>
            </a:r>
            <a:r>
              <a:rPr lang="lv-LV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2022. gada 17. novembris</a:t>
            </a:r>
            <a:b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Deadline: </a:t>
            </a: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2023</a:t>
            </a:r>
            <a:r>
              <a:rPr kumimoji="0" lang="lv-LV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. gada 23. februārī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'Wingdings 2',Sans-Serif"/>
              <a:buChar char="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A460F-C118-4BDA-A288-E1ECCB321F99}"/>
              </a:ext>
            </a:extLst>
          </p:cNvPr>
          <p:cNvSpPr txBox="1"/>
          <p:nvPr/>
        </p:nvSpPr>
        <p:spPr>
          <a:xfrm>
            <a:off x="408160" y="268234"/>
            <a:ext cx="772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Eiropas sadarbības projekti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6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B616F-177E-4BD8-AA8A-05910D3094A9}"/>
              </a:ext>
            </a:extLst>
          </p:cNvPr>
          <p:cNvSpPr/>
          <p:nvPr/>
        </p:nvSpPr>
        <p:spPr>
          <a:xfrm>
            <a:off x="-8371" y="-174008"/>
            <a:ext cx="12570485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359893" y="1280588"/>
            <a:ext cx="607707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algn="l"/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Culture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Moves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Europe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ir shēma, kas atbalsta mākslinieku, radītāju un kultūras profesionāļu mobilitāti.</a:t>
            </a:r>
          </a:p>
          <a:p>
            <a:pPr algn="l"/>
            <a:endParaRPr lang="lv-LV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l"/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Shēma balstās uz I-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Portunus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izmēģinājuma posma rezultātiem, kas eksistēja pirms programmas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Culture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Moves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Europe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no 2018. līdz 2022. gadam.</a:t>
            </a:r>
          </a:p>
          <a:p>
            <a:pPr algn="l"/>
            <a:endParaRPr lang="lv-LV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budžets laika posmā no 2022. līdz 2025. gadam ir 21 miljons eiro.</a:t>
            </a:r>
          </a:p>
          <a:p>
            <a:pPr algn="l"/>
            <a:endParaRPr lang="lv-LV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Tas ļauj aptuveni 7000 mākslinieku, radītāju un kultūras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profesionāļudoties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uz ārzemēm profesionālai izaugsmei vai starptautiskai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sadarbībaikopražotskopīgi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izveidotprezentēt</a:t>
            </a:r>
            <a:r>
              <a:rPr lang="lv-LV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savus darbus jaunai auditorijai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A460F-C118-4BDA-A288-E1ECCB321F99}"/>
              </a:ext>
            </a:extLst>
          </p:cNvPr>
          <p:cNvSpPr txBox="1"/>
          <p:nvPr/>
        </p:nvSpPr>
        <p:spPr>
          <a:xfrm>
            <a:off x="408160" y="268234"/>
            <a:ext cx="772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Culture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Moves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Europe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Attēls 5" descr="Attēls, kurā ir lelle&#10;&#10;Apraksts ģenerēts automātiski">
            <a:extLst>
              <a:ext uri="{FF2B5EF4-FFF2-40B4-BE49-F238E27FC236}">
                <a16:creationId xmlns:a16="http://schemas.microsoft.com/office/drawing/2014/main" id="{F68A7462-E37B-5237-7E0B-3AC90E64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04" y="-184446"/>
            <a:ext cx="16225454" cy="70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B616F-177E-4BD8-AA8A-05910D3094A9}"/>
              </a:ext>
            </a:extLst>
          </p:cNvPr>
          <p:cNvSpPr/>
          <p:nvPr/>
        </p:nvSpPr>
        <p:spPr>
          <a:xfrm>
            <a:off x="-8371" y="-174008"/>
            <a:ext cx="12570485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311625" y="1794608"/>
            <a:ext cx="6077079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342900" indent="-342900" algn="l">
              <a:buAutoNum type="arabicPeriod"/>
            </a:pPr>
            <a:r>
              <a:rPr lang="lv-LV" b="1" i="0" dirty="0">
                <a:effectLst/>
                <a:latin typeface="Century Gothic" panose="020B0502020202020204" pitchFamily="34" charset="0"/>
              </a:rPr>
              <a:t>Individuālās mobilitātes granti</a:t>
            </a:r>
            <a:br>
              <a:rPr lang="lv-LV" i="0" dirty="0">
                <a:effectLst/>
                <a:latin typeface="Century Gothic" panose="020B0502020202020204" pitchFamily="34" charset="0"/>
              </a:rPr>
            </a:br>
            <a:r>
              <a:rPr lang="lv-LV" i="0" dirty="0">
                <a:effectLst/>
                <a:latin typeface="Century Gothic" panose="020B0502020202020204" pitchFamily="34" charset="0"/>
              </a:rPr>
              <a:t>Individuāliem māksliniekiem un kultūras profesionāļiem, kas ceļo no 7 līdz 60 dienām, vai personu grupām (līdz 5 personām, kas ceļo no 7 līdz 21 dienai).Katru gadu no rudens līdz pavasarim būs pieejami konkursi visās nozarēs.</a:t>
            </a:r>
          </a:p>
          <a:p>
            <a:pPr marL="342900" indent="-342900" algn="l">
              <a:buAutoNum type="arabicPeriod"/>
            </a:pPr>
            <a:endParaRPr lang="lv-LV" dirty="0">
              <a:latin typeface="Century Gothic" panose="020B0502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lv-LV" b="1" i="0" dirty="0">
                <a:effectLst/>
                <a:latin typeface="Century Gothic" panose="020B0502020202020204" pitchFamily="34" charset="0"/>
              </a:rPr>
              <a:t>Rezidentu granti</a:t>
            </a:r>
            <a:br>
              <a:rPr lang="lv-LV" b="1" i="0" dirty="0">
                <a:effectLst/>
                <a:latin typeface="Century Gothic" panose="020B0502020202020204" pitchFamily="34" charset="0"/>
              </a:rPr>
            </a:br>
            <a:r>
              <a:rPr lang="lv-LV" i="0" dirty="0">
                <a:effectLst/>
                <a:latin typeface="Century Gothic" panose="020B0502020202020204" pitchFamily="34" charset="0"/>
              </a:rPr>
              <a:t>īstermiņa rezidences no 1 līdz 3 mēnešiem, </a:t>
            </a:r>
            <a:r>
              <a:rPr lang="lv-LV" dirty="0">
                <a:latin typeface="Century Gothic" panose="020B0502020202020204" pitchFamily="34" charset="0"/>
              </a:rPr>
              <a:t>vai </a:t>
            </a:r>
            <a:r>
              <a:rPr lang="lv-LV" i="0" dirty="0">
                <a:effectLst/>
                <a:latin typeface="Century Gothic" panose="020B0502020202020204" pitchFamily="34" charset="0"/>
              </a:rPr>
              <a:t>ilgtermiņa uzturēšanās no 3 līdz 6 mēnešiem, vai pagarinātās rezidences līdz 10 mēnešiem.</a:t>
            </a:r>
            <a:br>
              <a:rPr lang="lv-LV" i="0" dirty="0">
                <a:effectLst/>
                <a:latin typeface="Century Gothic" panose="020B0502020202020204" pitchFamily="34" charset="0"/>
              </a:rPr>
            </a:br>
            <a:r>
              <a:rPr lang="lv-LV" i="0" dirty="0">
                <a:effectLst/>
                <a:latin typeface="Century Gothic" panose="020B0502020202020204" pitchFamily="34" charset="0"/>
              </a:rPr>
              <a:t>Uzaicinājumi uz katru sektoru tiks atvērti divas reizes shēmas darbības laikā.</a:t>
            </a:r>
            <a:endParaRPr kumimoji="0" lang="nl-NL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A460F-C118-4BDA-A288-E1ECCB321F99}"/>
              </a:ext>
            </a:extLst>
          </p:cNvPr>
          <p:cNvSpPr txBox="1"/>
          <p:nvPr/>
        </p:nvSpPr>
        <p:spPr>
          <a:xfrm>
            <a:off x="408160" y="268234"/>
            <a:ext cx="772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Culture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Moves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lv-LV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Europe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Attēls 5" descr="Attēls, kurā ir lelle&#10;&#10;Apraksts ģenerēts automātiski">
            <a:extLst>
              <a:ext uri="{FF2B5EF4-FFF2-40B4-BE49-F238E27FC236}">
                <a16:creationId xmlns:a16="http://schemas.microsoft.com/office/drawing/2014/main" id="{F68A7462-E37B-5237-7E0B-3AC90E64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75" y="0"/>
            <a:ext cx="16225454" cy="70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19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B616F-177E-4BD8-AA8A-05910D3094A9}"/>
              </a:ext>
            </a:extLst>
          </p:cNvPr>
          <p:cNvSpPr/>
          <p:nvPr/>
        </p:nvSpPr>
        <p:spPr>
          <a:xfrm>
            <a:off x="-8371" y="-174008"/>
            <a:ext cx="12570485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A460F-C118-4BDA-A288-E1ECCB321F99}"/>
              </a:ext>
            </a:extLst>
          </p:cNvPr>
          <p:cNvSpPr txBox="1"/>
          <p:nvPr/>
        </p:nvSpPr>
        <p:spPr>
          <a:xfrm>
            <a:off x="408160" y="268234"/>
            <a:ext cx="7725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Individuālās mobilitātes uzsaukums ir atvērts!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Attēls 5" descr="Attēls, kurā ir lelle&#10;&#10;Apraksts ģenerēts automātiski">
            <a:extLst>
              <a:ext uri="{FF2B5EF4-FFF2-40B4-BE49-F238E27FC236}">
                <a16:creationId xmlns:a16="http://schemas.microsoft.com/office/drawing/2014/main" id="{F68A7462-E37B-5237-7E0B-3AC90E64C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67" y="-346491"/>
            <a:ext cx="16225454" cy="7042446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06AE3847-49EA-EB94-B7E4-7A5A787F52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06" t="41013" r="4399" b="17637"/>
          <a:stretch/>
        </p:blipFill>
        <p:spPr>
          <a:xfrm>
            <a:off x="497712" y="2787470"/>
            <a:ext cx="8241174" cy="283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0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group of people holding umbrellas&#10;&#10;Description automatically generated">
            <a:extLst>
              <a:ext uri="{FF2B5EF4-FFF2-40B4-BE49-F238E27FC236}">
                <a16:creationId xmlns:a16="http://schemas.microsoft.com/office/drawing/2014/main" id="{E3A30DF4-7A1B-461E-9378-DB6121F8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774" y="-1480273"/>
            <a:ext cx="11796213" cy="10102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04D1D-0084-4742-AC19-BF87323BE814}"/>
              </a:ext>
            </a:extLst>
          </p:cNvPr>
          <p:cNvSpPr/>
          <p:nvPr/>
        </p:nvSpPr>
        <p:spPr>
          <a:xfrm>
            <a:off x="-235731" y="-181969"/>
            <a:ext cx="7665490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32E590-2C92-434C-AAEE-A79FB01BC5BF}"/>
              </a:ext>
            </a:extLst>
          </p:cNvPr>
          <p:cNvSpPr txBox="1"/>
          <p:nvPr/>
        </p:nvSpPr>
        <p:spPr>
          <a:xfrm>
            <a:off x="1050202" y="240851"/>
            <a:ext cx="7242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400" b="1" dirty="0">
                <a:solidFill>
                  <a:prstClr val="black"/>
                </a:solidFill>
                <a:latin typeface="Century Gothic" panose="020B0502020202020204"/>
              </a:rPr>
              <a:t>Finansējuma atlases rīks </a:t>
            </a:r>
            <a:r>
              <a:rPr lang="lv-LV" sz="4400" b="1" dirty="0" err="1">
                <a:solidFill>
                  <a:prstClr val="black"/>
                </a:solidFill>
                <a:latin typeface="Century Gothic" panose="020B0502020202020204"/>
              </a:rPr>
              <a:t>CulturEU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EFC5E-E46D-C1EA-A946-C5E3C17DCD24}"/>
              </a:ext>
            </a:extLst>
          </p:cNvPr>
          <p:cNvSpPr txBox="1"/>
          <p:nvPr/>
        </p:nvSpPr>
        <p:spPr>
          <a:xfrm>
            <a:off x="964182" y="1830193"/>
            <a:ext cx="68968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https://culture.ec.europa.eu/funding/cultureu-funding-guide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17AD5E01-DBD0-C96A-A6FE-A24259412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98" t="39156" r="27847" b="27089"/>
          <a:stretch/>
        </p:blipFill>
        <p:spPr>
          <a:xfrm>
            <a:off x="1617331" y="3542646"/>
            <a:ext cx="5590572" cy="23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group of people holding umbrellas&#10;&#10;Description automatically generated">
            <a:extLst>
              <a:ext uri="{FF2B5EF4-FFF2-40B4-BE49-F238E27FC236}">
                <a16:creationId xmlns:a16="http://schemas.microsoft.com/office/drawing/2014/main" id="{E3A30DF4-7A1B-461E-9378-DB6121F8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81" y="-1480273"/>
            <a:ext cx="11796213" cy="10102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04D1D-0084-4742-AC19-BF87323BE814}"/>
              </a:ext>
            </a:extLst>
          </p:cNvPr>
          <p:cNvSpPr/>
          <p:nvPr/>
        </p:nvSpPr>
        <p:spPr>
          <a:xfrm>
            <a:off x="-108410" y="-181969"/>
            <a:ext cx="7665490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834789" y="1433112"/>
            <a:ext cx="689687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1. 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Atbilstība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Piemērs: maza mēroga COOP: vismaz 3 partneri no 3 iesaistītajām valstīm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Koordinators: juridiski eksistē vismaz divus gadus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Projekta mērķi saskan ar mērķiem un prioritātēm Radošā Eiropa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32E590-2C92-434C-AAEE-A79FB01BC5BF}"/>
              </a:ext>
            </a:extLst>
          </p:cNvPr>
          <p:cNvSpPr txBox="1"/>
          <p:nvPr/>
        </p:nvSpPr>
        <p:spPr>
          <a:xfrm>
            <a:off x="1050202" y="240851"/>
            <a:ext cx="724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soļu plāns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92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group of people holding umbrellas&#10;&#10;Description automatically generated">
            <a:extLst>
              <a:ext uri="{FF2B5EF4-FFF2-40B4-BE49-F238E27FC236}">
                <a16:creationId xmlns:a16="http://schemas.microsoft.com/office/drawing/2014/main" id="{E3A30DF4-7A1B-461E-9378-DB6121F8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81" y="-1480273"/>
            <a:ext cx="11796213" cy="10102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04D1D-0084-4742-AC19-BF87323BE814}"/>
              </a:ext>
            </a:extLst>
          </p:cNvPr>
          <p:cNvSpPr/>
          <p:nvPr/>
        </p:nvSpPr>
        <p:spPr>
          <a:xfrm>
            <a:off x="-108410" y="-181969"/>
            <a:ext cx="7665490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834789" y="1433112"/>
            <a:ext cx="689687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2. </a:t>
            </a: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Partneri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Pašu tīkli / Eiropas tīkli / caur CED / ar finansējuma un konkursu portālu</a:t>
            </a:r>
            <a:endParaRPr lang="lv-LV" sz="2400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Uzdevumu un zināšanu līdzsvars</a:t>
            </a:r>
            <a:endParaRPr lang="lv-LV" sz="2400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Ģeogrāfiskā izplatība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32E590-2C92-434C-AAEE-A79FB01BC5BF}"/>
              </a:ext>
            </a:extLst>
          </p:cNvPr>
          <p:cNvSpPr txBox="1"/>
          <p:nvPr/>
        </p:nvSpPr>
        <p:spPr>
          <a:xfrm>
            <a:off x="1050202" y="240851"/>
            <a:ext cx="724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soļu plāns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1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 group of people holding umbrellas&#10;&#10;Description automatically generated">
            <a:extLst>
              <a:ext uri="{FF2B5EF4-FFF2-40B4-BE49-F238E27FC236}">
                <a16:creationId xmlns:a16="http://schemas.microsoft.com/office/drawing/2014/main" id="{E3A30DF4-7A1B-461E-9378-DB6121F8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81" y="-1480273"/>
            <a:ext cx="11796213" cy="101028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04D1D-0084-4742-AC19-BF87323BE814}"/>
              </a:ext>
            </a:extLst>
          </p:cNvPr>
          <p:cNvSpPr/>
          <p:nvPr/>
        </p:nvSpPr>
        <p:spPr>
          <a:xfrm>
            <a:off x="-108410" y="-181969"/>
            <a:ext cx="7665490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834789" y="1433112"/>
            <a:ext cx="6896870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400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3. </a:t>
            </a:r>
            <a:r>
              <a:rPr lang="lv-LV" sz="2400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Projekta r</a:t>
            </a:r>
            <a:r>
              <a:rPr kumimoji="0" lang="lv-LV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akstīšana</a:t>
            </a:r>
            <a:b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Ievērojiet programmas vadlīnijas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Konsekvents stāstījums, spēcīgas attiecības ES prioritātes/uzdevumi un aktivitāšu plāns/ budžets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Uzsākt laicīgi; pārbaudiet laika grafiku, kā aprakstīts </a:t>
            </a:r>
            <a:r>
              <a:rPr lang="lv-LV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uzsaukumā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Pieteikties vismaz 2 dienas pirms termiņa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Komunikācija ar</a:t>
            </a:r>
            <a:r>
              <a:rPr kumimoji="0" lang="lv-LV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 RE birojiem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32E590-2C92-434C-AAEE-A79FB01BC5BF}"/>
              </a:ext>
            </a:extLst>
          </p:cNvPr>
          <p:cNvSpPr txBox="1"/>
          <p:nvPr/>
        </p:nvSpPr>
        <p:spPr>
          <a:xfrm>
            <a:off x="1050202" y="240851"/>
            <a:ext cx="724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</a:t>
            </a: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soļu plāns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215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31E9372-9292-4A46-BEE5-98C2C24E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92435" y="-133066"/>
            <a:ext cx="20837856" cy="6987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E04D1D-0084-4742-AC19-BF87323BE814}"/>
              </a:ext>
            </a:extLst>
          </p:cNvPr>
          <p:cNvSpPr/>
          <p:nvPr/>
        </p:nvSpPr>
        <p:spPr>
          <a:xfrm>
            <a:off x="4654614" y="-94396"/>
            <a:ext cx="7665490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9521106" y="3285206"/>
            <a:ext cx="5393139" cy="539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'Wingdings 2',Sans-Serif"/>
              <a:buChar char=""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502DB66-0AE7-4B11-9A04-F1EFB607B8F7}"/>
              </a:ext>
            </a:extLst>
          </p:cNvPr>
          <p:cNvSpPr txBox="1"/>
          <p:nvPr/>
        </p:nvSpPr>
        <p:spPr>
          <a:xfrm>
            <a:off x="3603279" y="144699"/>
            <a:ext cx="724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Noderīgas saites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BB031B3-8E4E-6A09-BB76-88B7311F5A72}"/>
              </a:ext>
            </a:extLst>
          </p:cNvPr>
          <p:cNvSpPr txBox="1"/>
          <p:nvPr/>
        </p:nvSpPr>
        <p:spPr>
          <a:xfrm>
            <a:off x="4654614" y="1153235"/>
            <a:ext cx="724214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prstClr val="black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Eiropas Komisijas mājas lapa «Radošā Eiropa»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4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Programmas «Radošā Eiropa» Regula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5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Programmas «Radošā Eiropa» 2023. gada prioritātes </a:t>
            </a:r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6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Radošās Eiropas birojs Latvijā; Kultūra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7"/>
              </a:rPr>
              <a:t>ŠEIT</a:t>
            </a:r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, </a:t>
            </a:r>
            <a:r>
              <a:rPr lang="lv-LV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Media</a:t>
            </a:r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8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Radošās Eiropas atbalstīto projektu datubāze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9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Latvijas organizāciju atbalstīto projektu datubāze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10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Konkursu izsludināšanas vietne </a:t>
            </a:r>
            <a:r>
              <a:rPr lang="lv-LV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Funding&amp;Tenders</a:t>
            </a:r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11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Funding&amp;Tenders</a:t>
            </a:r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portāla lietošanas rokasgrāmata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12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Finansējuma atlases rīks </a:t>
            </a:r>
            <a:r>
              <a:rPr lang="lv-LV" sz="20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CulturEu</a:t>
            </a:r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13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lv-LV" sz="20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Finansējuma atlases rīks audiovizuālajam un ziņu sektoram </a:t>
            </a:r>
            <a:r>
              <a:rPr lang="lv-LV" sz="2000" b="0" i="0" u="sng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hlinkClick r:id="rId14"/>
              </a:rPr>
              <a:t>ŠEIT</a:t>
            </a:r>
            <a:endParaRPr lang="lv-LV" sz="20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918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31E9372-9292-4A46-BEE5-98C2C24E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1736" y="0"/>
            <a:ext cx="20293736" cy="6805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9405359" y="3285206"/>
            <a:ext cx="5393139" cy="539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'Wingdings 2',Sans-Serif"/>
              <a:buChar char="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3" name="Tekstvak 6">
            <a:extLst>
              <a:ext uri="{FF2B5EF4-FFF2-40B4-BE49-F238E27FC236}">
                <a16:creationId xmlns:a16="http://schemas.microsoft.com/office/drawing/2014/main" id="{01A873E8-5D16-0CBC-6DE4-CBCF0BDE61DC}"/>
              </a:ext>
            </a:extLst>
          </p:cNvPr>
          <p:cNvSpPr txBox="1"/>
          <p:nvPr/>
        </p:nvSpPr>
        <p:spPr>
          <a:xfrm>
            <a:off x="3267613" y="190998"/>
            <a:ext cx="7242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Paldies par uzmanību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47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442200" y="166915"/>
            <a:ext cx="4749800" cy="1835150"/>
          </a:xfrm>
        </p:spPr>
        <p:txBody>
          <a:bodyPr/>
          <a:lstStyle/>
          <a:p>
            <a:r>
              <a:rPr lang="lv-LV" dirty="0"/>
              <a:t>Kas ir Radošā Eiropa</a:t>
            </a:r>
            <a:r>
              <a:rPr lang="nl-NL" dirty="0"/>
              <a:t>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676ACB-81FA-4AB9-AEE1-26C2F5461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96831" y="2002065"/>
            <a:ext cx="4633912" cy="4583793"/>
          </a:xfrm>
        </p:spPr>
        <p:txBody>
          <a:bodyPr>
            <a:normAutofit fontScale="40000" lnSpcReduction="20000"/>
          </a:bodyPr>
          <a:lstStyle/>
          <a:p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Vienīgā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ES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mēroga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programma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kultūrai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radošajām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nozarēm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kas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izveidota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lai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atbalstītu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Eiropas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kultūras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radošo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nozaru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attīstību</a:t>
            </a:r>
            <a:endParaRPr lang="lv-LV" sz="51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endParaRPr lang="lv-LV" sz="5100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lv-LV" sz="51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2 galvenie mērķi:</a:t>
            </a:r>
          </a:p>
          <a:p>
            <a:pPr marL="0" indent="0">
              <a:buNone/>
            </a:pPr>
            <a:endParaRPr lang="lv-LV" sz="5100" b="1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Aizsargāt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attīstīt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veicināt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Eiropas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kultūras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valodu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daudzveidību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mantojumu</a:t>
            </a:r>
            <a:endParaRPr lang="en-US" sz="51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Palielināt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kultūras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radošo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nozaru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jo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īpaši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audiovizuālās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nozares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konkurētspēju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un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ekonomisko</a:t>
            </a:r>
            <a:r>
              <a:rPr lang="en-US" sz="51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US" sz="5100" b="0" i="0" u="none" strike="noStrike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potenciālu</a:t>
            </a:r>
            <a:endParaRPr lang="en-US" sz="510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E4D7BD9-97E5-40BF-B148-B5AF1F19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8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642938"/>
            <a:ext cx="5029200" cy="960437"/>
          </a:xfrm>
        </p:spPr>
        <p:txBody>
          <a:bodyPr/>
          <a:lstStyle/>
          <a:p>
            <a:r>
              <a:rPr lang="lv-LV" dirty="0"/>
              <a:t>Kas ir Radošā Eiropa</a:t>
            </a:r>
            <a:r>
              <a:rPr lang="nl-NL" dirty="0"/>
              <a:t>?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676ACB-81FA-4AB9-AEE1-26C2F5461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971" y="1730603"/>
            <a:ext cx="5435600" cy="45613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" sz="2400" dirty="0">
                <a:latin typeface="Century Gothic" panose="020B0502020202020204" pitchFamily="34" charset="0"/>
                <a:ea typeface="+mn-lt"/>
                <a:cs typeface="+mn-lt"/>
              </a:rPr>
              <a:t>3 </a:t>
            </a:r>
            <a:r>
              <a:rPr lang="lv-LV" sz="2400" dirty="0">
                <a:latin typeface="Century Gothic" panose="020B0502020202020204" pitchFamily="34" charset="0"/>
                <a:ea typeface="+mn-lt"/>
                <a:cs typeface="+mn-lt"/>
              </a:rPr>
              <a:t>programmas atzari</a:t>
            </a:r>
            <a:r>
              <a:rPr lang="nl" sz="2400" dirty="0">
                <a:latin typeface="Century Gothic" panose="020B0502020202020204" pitchFamily="34" charset="0"/>
                <a:ea typeface="+mn-lt"/>
                <a:cs typeface="+mn-lt"/>
              </a:rPr>
              <a:t>: </a:t>
            </a:r>
            <a:endParaRPr lang="nl-NL" sz="24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nl" sz="2400" b="1" dirty="0">
                <a:latin typeface="Century Gothic" panose="020B0502020202020204" pitchFamily="34" charset="0"/>
              </a:rPr>
              <a:t>MEDIA:</a:t>
            </a:r>
            <a:r>
              <a:rPr lang="nl" sz="2400" dirty="0">
                <a:latin typeface="Century Gothic" panose="020B0502020202020204" pitchFamily="34" charset="0"/>
              </a:rPr>
              <a:t> </a:t>
            </a:r>
            <a:r>
              <a:rPr lang="lv-LV" sz="2400" dirty="0">
                <a:latin typeface="Century Gothic" panose="020B0502020202020204" pitchFamily="34" charset="0"/>
                <a:ea typeface="+mn-lt"/>
                <a:cs typeface="+mn-lt"/>
              </a:rPr>
              <a:t>audiovizuālo darbu izstrāde, izplatīšana un piekļuve tiem</a:t>
            </a:r>
          </a:p>
          <a:p>
            <a:endParaRPr lang="nl-NL" sz="24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nl" sz="2400" b="1" dirty="0">
                <a:latin typeface="Century Gothic" panose="020B0502020202020204" pitchFamily="34" charset="0"/>
              </a:rPr>
              <a:t>Culture:</a:t>
            </a:r>
            <a:r>
              <a:rPr lang="nl" sz="2400" dirty="0">
                <a:latin typeface="Century Gothic" panose="020B0502020202020204" pitchFamily="34" charset="0"/>
              </a:rPr>
              <a:t> </a:t>
            </a:r>
            <a:r>
              <a:rPr lang="nl-NL" sz="2400" dirty="0">
                <a:latin typeface="Century Gothic" panose="020B0502020202020204" pitchFamily="34" charset="0"/>
                <a:ea typeface="+mn-lt"/>
                <a:cs typeface="+mn-lt"/>
              </a:rPr>
              <a:t>starptautiskā sadarbība un </a:t>
            </a:r>
            <a:r>
              <a:rPr lang="lv-LV" sz="2400" dirty="0">
                <a:latin typeface="Century Gothic" panose="020B0502020202020204" pitchFamily="34" charset="0"/>
                <a:ea typeface="+mn-lt"/>
                <a:cs typeface="+mn-lt"/>
              </a:rPr>
              <a:t>radošo un kultūras sektoru attīstība</a:t>
            </a:r>
          </a:p>
          <a:p>
            <a:endParaRPr lang="lv-LV" sz="24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nl" sz="2400" b="1" dirty="0">
                <a:latin typeface="Century Gothic" panose="020B0502020202020204" pitchFamily="34" charset="0"/>
              </a:rPr>
              <a:t>Cross-sectoral:</a:t>
            </a:r>
            <a:r>
              <a:rPr lang="nl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Pētījumi</a:t>
            </a:r>
            <a:r>
              <a:rPr lang="en-US" sz="2400" dirty="0">
                <a:latin typeface="Century Gothic" panose="020B0502020202020204" pitchFamily="34" charset="0"/>
              </a:rPr>
              <a:t> un </a:t>
            </a:r>
            <a:r>
              <a:rPr lang="en-US" sz="2400" dirty="0" err="1">
                <a:latin typeface="Century Gothic" panose="020B0502020202020204" pitchFamily="34" charset="0"/>
              </a:rPr>
              <a:t>novērtējumi</a:t>
            </a:r>
            <a:r>
              <a:rPr lang="en-US" sz="2400" dirty="0">
                <a:latin typeface="Century Gothic" panose="020B0502020202020204" pitchFamily="34" charset="0"/>
              </a:rPr>
              <a:t>, Creative Europe Desks,</a:t>
            </a:r>
            <a:r>
              <a:rPr lang="lv-LV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politikas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  <a:r>
              <a:rPr lang="en-US" sz="2400" dirty="0" err="1">
                <a:latin typeface="Century Gothic" panose="020B0502020202020204" pitchFamily="34" charset="0"/>
              </a:rPr>
              <a:t>izstrāde</a:t>
            </a:r>
            <a:r>
              <a:rPr lang="en-US" sz="2400" dirty="0">
                <a:latin typeface="Century Gothic" panose="020B0502020202020204" pitchFamily="34" charset="0"/>
              </a:rPr>
              <a:t>; </a:t>
            </a:r>
            <a:r>
              <a:rPr lang="lv-LV" sz="2400" dirty="0">
                <a:latin typeface="Century Gothic" panose="020B0502020202020204" pitchFamily="34" charset="0"/>
              </a:rPr>
              <a:t>mediju un inovāciju uzsaukumi u.c.</a:t>
            </a:r>
            <a:endParaRPr lang="nl-NL" sz="2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17576A-BE55-411F-B891-F4F7BC7F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43" y="-4414"/>
            <a:ext cx="6858000" cy="69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6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6999514" y="254000"/>
            <a:ext cx="5334000" cy="1263650"/>
          </a:xfrm>
        </p:spPr>
        <p:txBody>
          <a:bodyPr/>
          <a:lstStyle/>
          <a:p>
            <a:r>
              <a:rPr lang="lv-LV" dirty="0"/>
              <a:t>Budžets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676ACB-81FA-4AB9-AEE1-26C2F5461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0" y="1517650"/>
            <a:ext cx="5334000" cy="5594350"/>
          </a:xfrm>
        </p:spPr>
        <p:txBody>
          <a:bodyPr/>
          <a:lstStyle/>
          <a:p>
            <a:r>
              <a:rPr lang="nl" sz="2000" b="1" dirty="0">
                <a:latin typeface="Century Gothic" panose="020B0502020202020204" pitchFamily="34" charset="0"/>
                <a:ea typeface="+mn-lt"/>
                <a:cs typeface="+mn-lt"/>
              </a:rPr>
              <a:t>2,44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miljardi eiro 2021.-2027. periodam</a:t>
            </a:r>
          </a:p>
          <a:p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2023. gadā – </a:t>
            </a:r>
            <a:r>
              <a:rPr lang="lv-LV" sz="2000" b="1" dirty="0">
                <a:latin typeface="Century Gothic" panose="020B0502020202020204" pitchFamily="34" charset="0"/>
                <a:ea typeface="+mn-lt"/>
                <a:cs typeface="+mn-lt"/>
              </a:rPr>
              <a:t>312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miljoni eiro</a:t>
            </a:r>
            <a:b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</a:br>
            <a:endParaRPr lang="nl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Budžeta sadalījums atzaros:</a:t>
            </a:r>
          </a:p>
          <a:p>
            <a:pPr marL="0" indent="0">
              <a:buNone/>
            </a:pP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	</a:t>
            </a:r>
            <a:b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	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-MEDIA: 58%</a:t>
            </a:r>
            <a:b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	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-Culture: 33%</a:t>
            </a:r>
            <a:b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</a:b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	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-Cross-sectoral: 9%</a:t>
            </a:r>
            <a:endParaRPr lang="lv-LV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endParaRPr lang="nl-NL" sz="2000" b="1" dirty="0">
              <a:solidFill>
                <a:srgbClr val="FEFEFE"/>
              </a:solidFill>
              <a:latin typeface="Century Gothic" panose="020B0502020202020204" pitchFamily="34" charset="0"/>
            </a:endParaRPr>
          </a:p>
          <a:p>
            <a:r>
              <a:rPr lang="lv-LV" sz="2000" dirty="0" err="1">
                <a:latin typeface="Century Gothic" panose="020B0502020202020204" pitchFamily="34" charset="0"/>
                <a:ea typeface="+mn-lt"/>
                <a:cs typeface="+mn-lt"/>
              </a:rPr>
              <a:t>Culture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 err="1">
                <a:latin typeface="Century Gothic" panose="020B0502020202020204" pitchFamily="34" charset="0"/>
                <a:ea typeface="+mn-lt"/>
                <a:cs typeface="+mn-lt"/>
              </a:rPr>
              <a:t>Moves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 err="1">
                <a:latin typeface="Century Gothic" panose="020B0502020202020204" pitchFamily="34" charset="0"/>
                <a:ea typeface="+mn-lt"/>
                <a:cs typeface="+mn-lt"/>
              </a:rPr>
              <a:t>Europe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budžets:</a:t>
            </a:r>
            <a:b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</a:br>
            <a:endParaRPr lang="lv-LV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	</a:t>
            </a:r>
            <a:r>
              <a:rPr lang="lv-LV" sz="2000" b="1" dirty="0">
                <a:latin typeface="Century Gothic" panose="020B0502020202020204" pitchFamily="34" charset="0"/>
                <a:ea typeface="+mn-lt"/>
                <a:cs typeface="+mn-lt"/>
              </a:rPr>
              <a:t>21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miljons eiro 2022.-2025. periodam</a:t>
            </a:r>
          </a:p>
          <a:p>
            <a:endParaRPr lang="lv-LV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nl-NL" sz="2000" dirty="0"/>
          </a:p>
          <a:p>
            <a:endParaRPr lang="nl-NL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905F12-DE38-41B0-B0E8-4C171131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428038" y="396875"/>
            <a:ext cx="3763962" cy="1835150"/>
          </a:xfrm>
        </p:spPr>
        <p:txBody>
          <a:bodyPr/>
          <a:lstStyle/>
          <a:p>
            <a:r>
              <a:rPr lang="lv-LV" dirty="0"/>
              <a:t>Dalībvalstis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676ACB-81FA-4AB9-AEE1-26C2F5461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47957" y="2636413"/>
            <a:ext cx="3763962" cy="340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+-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40 dalībvalstis:</a:t>
            </a:r>
            <a:b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</a:br>
            <a:endParaRPr lang="nl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27 E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S dalībvalstis</a:t>
            </a:r>
            <a:endParaRPr lang="nl" sz="2000" b="1" dirty="0">
              <a:solidFill>
                <a:schemeClr val="accent2"/>
              </a:solidFill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EEZ valstis</a:t>
            </a:r>
            <a:endParaRPr lang="nl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kandidātvalstis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</a:p>
          <a:p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E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S kaimiņvalstis</a:t>
            </a:r>
            <a:br>
              <a:rPr lang="nl-NL" sz="2000" dirty="0">
                <a:latin typeface="Century Gothic" panose="020B0502020202020204" pitchFamily="34" charset="0"/>
              </a:rPr>
            </a:br>
            <a:br>
              <a:rPr lang="nl-NL" sz="2000" dirty="0"/>
            </a:br>
            <a:endParaRPr lang="nl-NL" sz="2000" dirty="0"/>
          </a:p>
        </p:txBody>
      </p:sp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A8FCFD16-164E-E3A2-232E-E82B088EB2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/>
          <a:stretch/>
        </p:blipFill>
        <p:spPr>
          <a:xfrm>
            <a:off x="-716692" y="-7513"/>
            <a:ext cx="9144255" cy="6858000"/>
          </a:xfrm>
          <a:prstGeom prst="rect">
            <a:avLst/>
          </a:prstGeom>
        </p:spPr>
      </p:pic>
      <p:pic>
        <p:nvPicPr>
          <p:cNvPr id="6" name="Afbeelding 5" descr="Afbeelding met kaart&#10;&#10;Automatisch gegenereerde beschrijving">
            <a:extLst>
              <a:ext uri="{FF2B5EF4-FFF2-40B4-BE49-F238E27FC236}">
                <a16:creationId xmlns:a16="http://schemas.microsoft.com/office/drawing/2014/main" id="{9087EA17-9286-BDD8-404E-CB48A86271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28" t="6189" r="80581" b="85640"/>
          <a:stretch/>
        </p:blipFill>
        <p:spPr>
          <a:xfrm>
            <a:off x="0" y="7513"/>
            <a:ext cx="2516241" cy="12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1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E4D7BD9-97E5-40BF-B148-B5AF1F196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442200" y="396875"/>
            <a:ext cx="4749800" cy="1995488"/>
          </a:xfrm>
        </p:spPr>
        <p:txBody>
          <a:bodyPr/>
          <a:lstStyle/>
          <a:p>
            <a:r>
              <a:rPr lang="lv-LV" dirty="0"/>
              <a:t>Starpdisciplinārie jautājumi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676ACB-81FA-4AB9-AEE1-26C2F5461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8088" y="2638425"/>
            <a:ext cx="4633912" cy="3408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Eiropas zaļais kurss/</a:t>
            </a:r>
            <a:r>
              <a:rPr lang="lv-LV" sz="2000" dirty="0" err="1">
                <a:latin typeface="Century Gothic" panose="020B0502020202020204" pitchFamily="34" charset="0"/>
                <a:ea typeface="+mn-lt"/>
                <a:cs typeface="+mn-lt"/>
              </a:rPr>
              <a:t>European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 err="1">
                <a:latin typeface="Century Gothic" panose="020B0502020202020204" pitchFamily="34" charset="0"/>
                <a:ea typeface="+mn-lt"/>
                <a:cs typeface="+mn-lt"/>
              </a:rPr>
              <a:t>green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 err="1">
                <a:latin typeface="Century Gothic" panose="020B0502020202020204" pitchFamily="34" charset="0"/>
                <a:ea typeface="+mn-lt"/>
                <a:cs typeface="+mn-lt"/>
              </a:rPr>
              <a:t>deal</a:t>
            </a:r>
            <a:endParaRPr lang="nl-NL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Iekļaušana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,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dažādība</a:t>
            </a:r>
            <a:r>
              <a:rPr lang="nl" sz="2000" dirty="0"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lv-LV" sz="2000" dirty="0">
                <a:latin typeface="Century Gothic" panose="020B0502020202020204" pitchFamily="34" charset="0"/>
                <a:ea typeface="+mn-lt"/>
                <a:cs typeface="+mn-lt"/>
              </a:rPr>
              <a:t>un dzimumu līdztiesība</a:t>
            </a:r>
            <a:endParaRPr lang="nl" sz="2000" dirty="0">
              <a:latin typeface="Century Gothic" panose="020B0502020202020204" pitchFamily="34" charset="0"/>
              <a:ea typeface="+mn-lt"/>
              <a:cs typeface="+mn-lt"/>
            </a:endParaRPr>
          </a:p>
          <a:p>
            <a:pPr marL="0" indent="0">
              <a:buNone/>
            </a:pPr>
            <a:br>
              <a:rPr lang="nl-NL" sz="2000" dirty="0"/>
            </a:br>
            <a:br>
              <a:rPr lang="nl-NL" sz="2000" dirty="0"/>
            </a:b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6202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963613"/>
            <a:ext cx="5027613" cy="960437"/>
          </a:xfrm>
        </p:spPr>
        <p:txBody>
          <a:bodyPr>
            <a:normAutofit fontScale="90000"/>
          </a:bodyPr>
          <a:lstStyle/>
          <a:p>
            <a:r>
              <a:rPr lang="lv-LV" dirty="0"/>
              <a:t>Radošā Eiropa:</a:t>
            </a:r>
            <a:br>
              <a:rPr lang="lv-LV" dirty="0"/>
            </a:br>
            <a:r>
              <a:rPr lang="lv-LV" dirty="0"/>
              <a:t>Kultūra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9676ACB-81FA-4AB9-AEE1-26C2F54610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92099"/>
            <a:ext cx="5027613" cy="43522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2000" dirty="0">
                <a:latin typeface="Century Gothic" panose="020B0502020202020204" pitchFamily="34" charset="0"/>
              </a:rPr>
              <a:t>(arhitektūra, kultūras mantojums, dizains, literatūra un izdevējdarbība, mūzika, skatuves māksla u.c.)</a:t>
            </a:r>
            <a:endParaRPr lang="nl-NL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lv-LV" sz="2000" b="1" dirty="0">
                <a:latin typeface="Century Gothic" panose="020B0502020202020204" pitchFamily="34" charset="0"/>
              </a:rPr>
              <a:t>Mērķi:</a:t>
            </a:r>
            <a:endParaRPr lang="nl-NL" sz="2000" b="1" dirty="0">
              <a:latin typeface="Century Gothic" panose="020B0502020202020204" pitchFamily="34" charset="0"/>
            </a:endParaRPr>
          </a:p>
          <a:p>
            <a:r>
              <a:rPr lang="nl-NL" sz="2000" dirty="0">
                <a:latin typeface="Century Gothic" panose="020B0502020202020204" pitchFamily="34" charset="0"/>
              </a:rPr>
              <a:t>veicināt māksliniecisko jaunradi un inovācijas</a:t>
            </a:r>
            <a:r>
              <a:rPr lang="lv-LV" sz="2000" dirty="0">
                <a:latin typeface="Century Gothic" panose="020B0502020202020204" pitchFamily="34" charset="0"/>
              </a:rPr>
              <a:t>;</a:t>
            </a:r>
          </a:p>
          <a:p>
            <a:r>
              <a:rPr lang="nl-NL" sz="2000" dirty="0">
                <a:latin typeface="Century Gothic" panose="020B0502020202020204" pitchFamily="34" charset="0"/>
              </a:rPr>
              <a:t>atbalstīt Eiropas satura veicināšanu un izplatīšanu visā Eiropā un ārpus tās</a:t>
            </a:r>
            <a:r>
              <a:rPr lang="lv-LV" sz="2000" dirty="0">
                <a:latin typeface="Century Gothic" panose="020B0502020202020204" pitchFamily="34" charset="0"/>
              </a:rPr>
              <a:t>;</a:t>
            </a:r>
          </a:p>
          <a:p>
            <a:r>
              <a:rPr lang="nl-NL" sz="2000" dirty="0">
                <a:latin typeface="Century Gothic" panose="020B0502020202020204" pitchFamily="34" charset="0"/>
              </a:rPr>
              <a:t>palīdzēt māksliniekiem atrast radīšanas un uzstāšanās iespējas pāri robežām</a:t>
            </a:r>
            <a:r>
              <a:rPr lang="lv-LV" sz="2000" dirty="0">
                <a:latin typeface="Century Gothic" panose="020B0502020202020204" pitchFamily="34" charset="0"/>
              </a:rPr>
              <a:t>;</a:t>
            </a:r>
          </a:p>
          <a:p>
            <a:r>
              <a:rPr lang="nl-NL" sz="2000" dirty="0">
                <a:latin typeface="Century Gothic" panose="020B0502020202020204" pitchFamily="34" charset="0"/>
              </a:rPr>
              <a:t>stimulēt Eiropas kultūras un radošo nozaru digitālo un vides pāreju</a:t>
            </a:r>
            <a:endParaRPr lang="nl-NL" dirty="0">
              <a:latin typeface="Century Gothic" panose="020B0502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088558-B32B-40F8-BEF0-23DA0B7C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9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020EA69E-F47D-45F2-A305-E310FFE42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0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C69336-034D-4CDC-A270-0899361DEEAB}"/>
              </a:ext>
            </a:extLst>
          </p:cNvPr>
          <p:cNvSpPr/>
          <p:nvPr/>
        </p:nvSpPr>
        <p:spPr>
          <a:xfrm>
            <a:off x="-180387" y="-181969"/>
            <a:ext cx="5711175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485221" y="1918568"/>
            <a:ext cx="482448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Sadarbības projekti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</a:rPr>
              <a:t>Eiropas tīkli</a:t>
            </a: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</a:rPr>
              <a:t>Eiropas p</a:t>
            </a:r>
            <a:r>
              <a:rPr kumimoji="0" lang="lv-LV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latformas</a:t>
            </a: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v-LV" sz="2400" dirty="0">
                <a:solidFill>
                  <a:prstClr val="black"/>
                </a:solidFill>
                <a:latin typeface="Century Gothic" panose="020B0502020202020204"/>
              </a:rPr>
              <a:t>Literatūras tulkojumu konkurss</a:t>
            </a: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Pan</a:t>
            </a:r>
            <a:r>
              <a:rPr kumimoji="0" lang="lv-LV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-Eiropas konkursi</a:t>
            </a:r>
            <a:endParaRPr kumimoji="0" lang="nl-NL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0C50B6-B10C-42B5-8A90-9003F5FE3C28}"/>
              </a:ext>
            </a:extLst>
          </p:cNvPr>
          <p:cNvSpPr txBox="1"/>
          <p:nvPr/>
        </p:nvSpPr>
        <p:spPr>
          <a:xfrm>
            <a:off x="485222" y="1013988"/>
            <a:ext cx="7101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Kultūras atzara 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3600" b="1" dirty="0">
                <a:solidFill>
                  <a:prstClr val="black"/>
                </a:solidFill>
                <a:latin typeface="Century Gothic" panose="020B0502020202020204"/>
              </a:rPr>
              <a:t>uzsaukumi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8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8B616F-177E-4BD8-AA8A-05910D3094A9}"/>
              </a:ext>
            </a:extLst>
          </p:cNvPr>
          <p:cNvSpPr/>
          <p:nvPr/>
        </p:nvSpPr>
        <p:spPr>
          <a:xfrm>
            <a:off x="-8371" y="-174008"/>
            <a:ext cx="5811669" cy="7039969"/>
          </a:xfrm>
          <a:prstGeom prst="rect">
            <a:avLst/>
          </a:prstGeom>
          <a:solidFill>
            <a:srgbClr val="F6F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D7626C6-B80D-4171-9C68-1DD71884A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430" y="-178558"/>
            <a:ext cx="21497498" cy="72151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74EC34-E171-44E0-AB4A-2EE30552F91D}"/>
              </a:ext>
            </a:extLst>
          </p:cNvPr>
          <p:cNvSpPr txBox="1"/>
          <p:nvPr/>
        </p:nvSpPr>
        <p:spPr>
          <a:xfrm>
            <a:off x="311625" y="1794608"/>
            <a:ext cx="6077079" cy="4302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Mērķi</a:t>
            </a:r>
            <a:r>
              <a:rPr lang="nl-NL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Transnacionāla radīšana un aprite</a:t>
            </a:r>
            <a:endParaRPr lang="lv-LV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l-NL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Inovācijas</a:t>
            </a:r>
            <a:endParaRPr lang="lv-LV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nl-NL" b="1" dirty="0">
              <a:solidFill>
                <a:prstClr val="black"/>
              </a:solidFill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Pr</a:t>
            </a:r>
            <a:r>
              <a:rPr lang="lv-LV" b="1" dirty="0" err="1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ioritātes</a:t>
            </a:r>
            <a:r>
              <a:rPr lang="nl-NL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  <a:t>:</a:t>
            </a:r>
            <a:br>
              <a:rPr lang="nl-NL" b="1" dirty="0">
                <a:solidFill>
                  <a:prstClr val="black"/>
                </a:solidFill>
                <a:latin typeface="Century Gothic" panose="020B0502020202020204"/>
                <a:ea typeface="+mn-lt"/>
                <a:cs typeface="+mn-lt"/>
              </a:rPr>
            </a:b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</a:b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1. </a:t>
            </a: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Auditorija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2. Sociālā iekļaušana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3. Ilgtspējība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4. Jaunās tehnoloģijas un </a:t>
            </a:r>
            <a:r>
              <a:rPr kumimoji="0" lang="lv-LV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digitalizācija</a:t>
            </a:r>
            <a:endParaRPr kumimoji="0" lang="lv-LV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5. Starptautiskā dimensija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lt"/>
                <a:cs typeface="+mn-lt"/>
              </a:rPr>
              <a:t>6. Nozarei specifiskās prioritātes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'Wingdings 2',Sans-Serif"/>
              <a:buChar char="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lt"/>
              <a:cs typeface="+mn-l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0AA460F-C118-4BDA-A288-E1ECCB321F99}"/>
              </a:ext>
            </a:extLst>
          </p:cNvPr>
          <p:cNvSpPr txBox="1"/>
          <p:nvPr/>
        </p:nvSpPr>
        <p:spPr>
          <a:xfrm>
            <a:off x="311625" y="253605"/>
            <a:ext cx="77250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Eiropas Sadarbības projekti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92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c0c7e8-1bd8-495c-946d-93677701025f">
      <UserInfo>
        <DisplayName>Jelle Burggraaff</DisplayName>
        <AccountId>282</AccountId>
        <AccountType/>
      </UserInfo>
      <UserInfo>
        <DisplayName>Albert Meijer</DisplayName>
        <AccountId>18</AccountId>
        <AccountType/>
      </UserInfo>
      <UserInfo>
        <DisplayName>Emma Ohare</DisplayName>
        <AccountId>19</AccountId>
        <AccountType/>
      </UserInfo>
    </SharedWithUsers>
    <TaxCatchAll xmlns="2bc0c7e8-1bd8-495c-946d-93677701025f" xsi:nil="true"/>
    <lcf76f155ced4ddcb4097134ff3c332f xmlns="ee8ac2d8-e0dd-4146-8958-3e234041d5b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6A6E49A860343A1C312B4D6AA8A48" ma:contentTypeVersion="16" ma:contentTypeDescription="Een nieuw document maken." ma:contentTypeScope="" ma:versionID="df39748e7c0560e949e9f1cfe06232e4">
  <xsd:schema xmlns:xsd="http://www.w3.org/2001/XMLSchema" xmlns:xs="http://www.w3.org/2001/XMLSchema" xmlns:p="http://schemas.microsoft.com/office/2006/metadata/properties" xmlns:ns2="ee8ac2d8-e0dd-4146-8958-3e234041d5b5" xmlns:ns3="2bc0c7e8-1bd8-495c-946d-93677701025f" targetNamespace="http://schemas.microsoft.com/office/2006/metadata/properties" ma:root="true" ma:fieldsID="a3709c03c21cdda6bf9f1ab3798392d7" ns2:_="" ns3:_="">
    <xsd:import namespace="ee8ac2d8-e0dd-4146-8958-3e234041d5b5"/>
    <xsd:import namespace="2bc0c7e8-1bd8-495c-946d-9367770102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ac2d8-e0dd-4146-8958-3e234041d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e186520e-3588-496b-99a4-a78ed27cda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0c7e8-1bd8-495c-946d-93677701025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532531-6184-4e1f-a92c-230e53e85c73}" ma:internalName="TaxCatchAll" ma:showField="CatchAllData" ma:web="2bc0c7e8-1bd8-495c-946d-9367770102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327358-0AD4-4883-9CF2-2BB90B9A17AA}">
  <ds:schemaRefs>
    <ds:schemaRef ds:uri="ee8ac2d8-e0dd-4146-8958-3e234041d5b5"/>
    <ds:schemaRef ds:uri="http://purl.org/dc/elements/1.1/"/>
    <ds:schemaRef ds:uri="http://schemas.microsoft.com/office/2006/documentManagement/types"/>
    <ds:schemaRef ds:uri="2bc0c7e8-1bd8-495c-946d-93677701025f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0A92773-1155-454A-B05E-F4B01ADCEAC2}">
  <ds:schemaRefs>
    <ds:schemaRef ds:uri="2bc0c7e8-1bd8-495c-946d-93677701025f"/>
    <ds:schemaRef ds:uri="ee8ac2d8-e0dd-4146-8958-3e234041d5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DE0802B-8321-4C1A-B324-EFC5C115D7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871</Words>
  <Application>Microsoft Office PowerPoint</Application>
  <PresentationFormat>Widescreen</PresentationFormat>
  <Paragraphs>182</Paragraphs>
  <Slides>19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'Wingdings 2',Sans-Serif</vt:lpstr>
      <vt:lpstr>Office dizains</vt:lpstr>
      <vt:lpstr>PowerPoint Presentation</vt:lpstr>
      <vt:lpstr>Kas ir Radošā Eiropa?</vt:lpstr>
      <vt:lpstr>Kas ir Radošā Eiropa?</vt:lpstr>
      <vt:lpstr>Budžets</vt:lpstr>
      <vt:lpstr>Dalībvalstis</vt:lpstr>
      <vt:lpstr>Starpdisciplinārie jautājumi</vt:lpstr>
      <vt:lpstr>Radošā Eiropa: Kultūra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internationally in arts</dc:title>
  <dc:creator>Albert Meijer</dc:creator>
  <cp:lastModifiedBy>Darja Aksjonova</cp:lastModifiedBy>
  <cp:revision>20</cp:revision>
  <dcterms:created xsi:type="dcterms:W3CDTF">2020-10-08T12:28:20Z</dcterms:created>
  <dcterms:modified xsi:type="dcterms:W3CDTF">2023-01-10T15:28:06Z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0x0101004806A6E49A860343A1C312B4D6AA8A48</vt:lpwstr>
  </property>
  <property fmtid="{D5CDD505-2E9C-101B-9397-08002B2CF9AE}" pid="3" name="MediaServiceImageTags">
    <vt:lpwstr/>
  </property>
</Properties>
</file>