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66" r:id="rId3"/>
    <p:sldId id="258" r:id="rId4"/>
    <p:sldId id="259" r:id="rId5"/>
    <p:sldId id="260" r:id="rId6"/>
    <p:sldId id="265" r:id="rId7"/>
    <p:sldId id="257" r:id="rId8"/>
    <p:sldId id="261" r:id="rId9"/>
    <p:sldId id="267" r:id="rId10"/>
    <p:sldId id="262" r:id="rId11"/>
    <p:sldId id="264" r:id="rId12"/>
    <p:sldId id="263" r:id="rId13"/>
    <p:sldId id="269" r:id="rId14"/>
    <p:sldId id="268" r:id="rId1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78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pieChart>
        <c:varyColors val="1"/>
        <c:ser>
          <c:idx val="0"/>
          <c:order val="0"/>
          <c:tx>
            <c:strRef>
              <c:f>Sheet1!$B$1</c:f>
              <c:strCache>
                <c:ptCount val="1"/>
                <c:pt idx="0">
                  <c:v>Column1</c:v>
                </c:pt>
              </c:strCache>
            </c:strRef>
          </c:tx>
          <c:explosion val="5"/>
          <c:dPt>
            <c:idx val="0"/>
            <c:bubble3D val="0"/>
            <c:spPr>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c:spPr>
            <c:extLst>
              <c:ext xmlns:c16="http://schemas.microsoft.com/office/drawing/2014/chart" uri="{C3380CC4-5D6E-409C-BE32-E72D297353CC}">
                <c16:uniqueId val="{00000001-ED79-46F0-9BE7-BFE0FB8AA9FD}"/>
              </c:ext>
            </c:extLst>
          </c:dPt>
          <c:dLbls>
            <c:delete val="1"/>
          </c:dLbls>
          <c:cat>
            <c:strRef>
              <c:f>Sheet1!$A$2:$A$6</c:f>
              <c:strCache>
                <c:ptCount val="5"/>
                <c:pt idx="0">
                  <c:v>Use of Existing Collaborators</c:v>
                </c:pt>
                <c:pt idx="1">
                  <c:v>Friends of Existing Collaborators</c:v>
                </c:pt>
                <c:pt idx="2">
                  <c:v>On-line Partner search databases e.g SeReMa, PP</c:v>
                </c:pt>
                <c:pt idx="3">
                  <c:v>Call Info Days, Conferences, Trade Exhibitions</c:v>
                </c:pt>
                <c:pt idx="4">
                  <c:v>Social Media</c:v>
                </c:pt>
              </c:strCache>
            </c:strRef>
          </c:cat>
          <c:val>
            <c:numRef>
              <c:f>Sheet1!$B$2:$B$6</c:f>
              <c:numCache>
                <c:formatCode>General</c:formatCode>
                <c:ptCount val="5"/>
                <c:pt idx="0">
                  <c:v>10</c:v>
                </c:pt>
                <c:pt idx="1">
                  <c:v>7</c:v>
                </c:pt>
                <c:pt idx="2">
                  <c:v>1</c:v>
                </c:pt>
                <c:pt idx="3">
                  <c:v>1</c:v>
                </c:pt>
                <c:pt idx="4">
                  <c:v>1</c:v>
                </c:pt>
              </c:numCache>
            </c:numRef>
          </c:val>
          <c:extLst>
            <c:ext xmlns:c16="http://schemas.microsoft.com/office/drawing/2014/chart" uri="{C3380CC4-5D6E-409C-BE32-E72D297353CC}">
              <c16:uniqueId val="{00000002-ED79-46F0-9BE7-BFE0FB8AA9FD}"/>
            </c:ext>
          </c:extLst>
        </c:ser>
        <c:dLbls>
          <c:showLegendKey val="0"/>
          <c:showVal val="0"/>
          <c:showCatName val="1"/>
          <c:showSerName val="0"/>
          <c:showPercent val="0"/>
          <c:showBubbleSize val="0"/>
          <c:showLeaderLines val="1"/>
        </c:dLbls>
        <c:firstSliceAng val="0"/>
      </c:pieChart>
    </c:plotArea>
    <c:plotVisOnly val="1"/>
    <c:dispBlanksAs val="gap"/>
    <c:showDLblsOverMax val="0"/>
  </c:chart>
  <c:txPr>
    <a:bodyPr/>
    <a:lstStyle/>
    <a:p>
      <a:pPr>
        <a:defRPr sz="1800">
          <a:latin typeface="Calibri" panose="020F0502020204030204" pitchFamily="34" charset="0"/>
        </a:defRPr>
      </a:pPr>
      <a:endParaRPr lang="ru-RU"/>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_rels/data2.xml.rels><?xml version="1.0" encoding="UTF-8" standalone="yes"?>
<Relationships xmlns="http://schemas.openxmlformats.org/package/2006/relationships"><Relationship Id="rId1" Type="http://schemas.openxmlformats.org/officeDocument/2006/relationships/image" Target="../media/image32.png"/></Relationships>
</file>

<file path=ppt/diagrams/_rels/data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_rels/drawing2.xml.rels><?xml version="1.0" encoding="UTF-8" standalone="yes"?>
<Relationships xmlns="http://schemas.openxmlformats.org/package/2006/relationships"><Relationship Id="rId1" Type="http://schemas.openxmlformats.org/officeDocument/2006/relationships/image" Target="../media/image3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777AC7-82FF-45C6-A24D-FB813C2DF3C8}" type="doc">
      <dgm:prSet loTypeId="urn:microsoft.com/office/officeart/2005/8/layout/pList2" loCatId="list" qsTypeId="urn:microsoft.com/office/officeart/2005/8/quickstyle/simple1" qsCatId="simple" csTypeId="urn:microsoft.com/office/officeart/2005/8/colors/accent1_2" csCatId="accent1" phldr="1"/>
      <dgm:spPr/>
    </dgm:pt>
    <dgm:pt modelId="{F6C3B459-6A50-41D7-8BFD-9C869F9F12FD}">
      <dgm:prSet phldrT="[Текст]"/>
      <dgm:spPr/>
      <dgm:t>
        <a:bodyPr/>
        <a:lstStyle/>
        <a:p>
          <a:r>
            <a:rPr lang="en-US" b="1" dirty="0" smtClean="0"/>
            <a:t>Scientific </a:t>
          </a:r>
        </a:p>
        <a:p>
          <a:r>
            <a:rPr lang="lv-LV" b="1" dirty="0" smtClean="0"/>
            <a:t>team</a:t>
          </a:r>
          <a:endParaRPr lang="ru-RU" b="1" dirty="0"/>
        </a:p>
      </dgm:t>
    </dgm:pt>
    <dgm:pt modelId="{A6E8AF8F-E659-4424-ACFA-2C99603618E0}" type="parTrans" cxnId="{7B6A66B2-C796-4A9B-8335-AB8A7AA81B91}">
      <dgm:prSet/>
      <dgm:spPr/>
      <dgm:t>
        <a:bodyPr/>
        <a:lstStyle/>
        <a:p>
          <a:endParaRPr lang="ru-RU"/>
        </a:p>
      </dgm:t>
    </dgm:pt>
    <dgm:pt modelId="{A86A9E82-5891-414F-9A64-AF41009A517E}" type="sibTrans" cxnId="{7B6A66B2-C796-4A9B-8335-AB8A7AA81B91}">
      <dgm:prSet/>
      <dgm:spPr/>
      <dgm:t>
        <a:bodyPr/>
        <a:lstStyle/>
        <a:p>
          <a:endParaRPr lang="ru-RU"/>
        </a:p>
      </dgm:t>
    </dgm:pt>
    <dgm:pt modelId="{F986FEAA-752A-47BC-88D8-7A8197BD4D47}">
      <dgm:prSet phldrT="[Текст]"/>
      <dgm:spPr/>
      <dgm:t>
        <a:bodyPr/>
        <a:lstStyle/>
        <a:p>
          <a:r>
            <a:rPr lang="en-US" b="1" dirty="0" smtClean="0"/>
            <a:t>Project research idea</a:t>
          </a:r>
          <a:endParaRPr lang="ru-RU" dirty="0"/>
        </a:p>
      </dgm:t>
    </dgm:pt>
    <dgm:pt modelId="{0729DDED-D908-4CCC-BFDA-5D0A19801E24}" type="parTrans" cxnId="{0D404033-8CAD-4159-B0C6-5C9DEE82176B}">
      <dgm:prSet/>
      <dgm:spPr/>
      <dgm:t>
        <a:bodyPr/>
        <a:lstStyle/>
        <a:p>
          <a:endParaRPr lang="ru-RU"/>
        </a:p>
      </dgm:t>
    </dgm:pt>
    <dgm:pt modelId="{7411D161-3994-474E-AE76-3257C89FAE9D}" type="sibTrans" cxnId="{0D404033-8CAD-4159-B0C6-5C9DEE82176B}">
      <dgm:prSet/>
      <dgm:spPr/>
      <dgm:t>
        <a:bodyPr/>
        <a:lstStyle/>
        <a:p>
          <a:endParaRPr lang="ru-RU"/>
        </a:p>
      </dgm:t>
    </dgm:pt>
    <dgm:pt modelId="{E57055EE-66F5-4892-86B1-0A6F8C868E1B}">
      <dgm:prSet phldrT="[Текст]"/>
      <dgm:spPr/>
      <dgm:t>
        <a:bodyPr/>
        <a:lstStyle/>
        <a:p>
          <a:r>
            <a:rPr lang="en-US" b="1" dirty="0" smtClean="0"/>
            <a:t>Balanced consortium</a:t>
          </a:r>
          <a:endParaRPr lang="ru-RU" dirty="0"/>
        </a:p>
      </dgm:t>
    </dgm:pt>
    <dgm:pt modelId="{BACD3B29-EEE1-45FD-8615-7F10CDE6A625}" type="parTrans" cxnId="{B19CC8EC-5DEE-42D4-A558-931DAAAD9263}">
      <dgm:prSet/>
      <dgm:spPr/>
      <dgm:t>
        <a:bodyPr/>
        <a:lstStyle/>
        <a:p>
          <a:endParaRPr lang="ru-RU"/>
        </a:p>
      </dgm:t>
    </dgm:pt>
    <dgm:pt modelId="{380D4446-E7AF-41FA-987F-1C1551124833}" type="sibTrans" cxnId="{B19CC8EC-5DEE-42D4-A558-931DAAAD9263}">
      <dgm:prSet/>
      <dgm:spPr/>
      <dgm:t>
        <a:bodyPr/>
        <a:lstStyle/>
        <a:p>
          <a:endParaRPr lang="ru-RU"/>
        </a:p>
      </dgm:t>
    </dgm:pt>
    <dgm:pt modelId="{447CA64C-966F-4A57-97EC-E2F9D238E3BA}" type="pres">
      <dgm:prSet presAssocID="{31777AC7-82FF-45C6-A24D-FB813C2DF3C8}" presName="Name0" presStyleCnt="0">
        <dgm:presLayoutVars>
          <dgm:dir/>
          <dgm:resizeHandles val="exact"/>
        </dgm:presLayoutVars>
      </dgm:prSet>
      <dgm:spPr/>
    </dgm:pt>
    <dgm:pt modelId="{3510283F-E8F0-428E-87BD-6334D12E5664}" type="pres">
      <dgm:prSet presAssocID="{31777AC7-82FF-45C6-A24D-FB813C2DF3C8}" presName="bkgdShp" presStyleLbl="alignAccFollowNode1" presStyleIdx="0" presStyleCnt="1"/>
      <dgm:spPr/>
    </dgm:pt>
    <dgm:pt modelId="{8BAF41C5-FA91-41A4-8916-879EDD459454}" type="pres">
      <dgm:prSet presAssocID="{31777AC7-82FF-45C6-A24D-FB813C2DF3C8}" presName="linComp" presStyleCnt="0"/>
      <dgm:spPr/>
    </dgm:pt>
    <dgm:pt modelId="{9F498F64-3963-4301-A794-3F855AEFACB6}" type="pres">
      <dgm:prSet presAssocID="{F6C3B459-6A50-41D7-8BFD-9C869F9F12FD}" presName="compNode" presStyleCnt="0"/>
      <dgm:spPr/>
    </dgm:pt>
    <dgm:pt modelId="{8B11B802-54F6-4D8B-9979-6B7C411FA1E2}" type="pres">
      <dgm:prSet presAssocID="{F6C3B459-6A50-41D7-8BFD-9C869F9F12FD}" presName="node" presStyleLbl="node1" presStyleIdx="0" presStyleCnt="3" custFlipVert="1" custScaleY="42453" custLinFactNeighborX="0" custLinFactNeighborY="1398">
        <dgm:presLayoutVars>
          <dgm:bulletEnabled val="1"/>
        </dgm:presLayoutVars>
      </dgm:prSet>
      <dgm:spPr/>
      <dgm:t>
        <a:bodyPr/>
        <a:lstStyle/>
        <a:p>
          <a:endParaRPr lang="ru-RU"/>
        </a:p>
      </dgm:t>
    </dgm:pt>
    <dgm:pt modelId="{DD7F9BB7-0D6A-440F-8F40-E8C882D4F364}" type="pres">
      <dgm:prSet presAssocID="{F6C3B459-6A50-41D7-8BFD-9C869F9F12FD}" presName="invisiNode" presStyleLbl="node1" presStyleIdx="0" presStyleCnt="3"/>
      <dgm:spPr/>
    </dgm:pt>
    <dgm:pt modelId="{E28D2D4B-4F7B-4C9E-A584-34067F9B6CA4}" type="pres">
      <dgm:prSet presAssocID="{F6C3B459-6A50-41D7-8BFD-9C869F9F12FD}" presName="imagNode" presStyleLbl="fgImgPlace1" presStyleIdx="0" presStyleCnt="3" custScaleY="213630" custLinFactNeighborX="-973" custLinFactNeighborY="581"/>
      <dgm:spPr>
        <a:blipFill rotWithShape="1">
          <a:blip xmlns:r="http://schemas.openxmlformats.org/officeDocument/2006/relationships" r:embed="rId1"/>
          <a:stretch>
            <a:fillRect/>
          </a:stretch>
        </a:blipFill>
        <a:ln>
          <a:solidFill>
            <a:srgbClr val="0070C0"/>
          </a:solidFill>
        </a:ln>
      </dgm:spPr>
      <dgm:t>
        <a:bodyPr/>
        <a:lstStyle/>
        <a:p>
          <a:endParaRPr lang="ru-RU"/>
        </a:p>
      </dgm:t>
    </dgm:pt>
    <dgm:pt modelId="{41DEDED6-52DB-4788-8FCE-96C9C78A8DD6}" type="pres">
      <dgm:prSet presAssocID="{A86A9E82-5891-414F-9A64-AF41009A517E}" presName="sibTrans" presStyleLbl="sibTrans2D1" presStyleIdx="0" presStyleCnt="0"/>
      <dgm:spPr/>
      <dgm:t>
        <a:bodyPr/>
        <a:lstStyle/>
        <a:p>
          <a:endParaRPr lang="ru-RU"/>
        </a:p>
      </dgm:t>
    </dgm:pt>
    <dgm:pt modelId="{00E9158C-F06D-4665-8BC3-26D2382CA073}" type="pres">
      <dgm:prSet presAssocID="{F986FEAA-752A-47BC-88D8-7A8197BD4D47}" presName="compNode" presStyleCnt="0"/>
      <dgm:spPr/>
    </dgm:pt>
    <dgm:pt modelId="{3CA6F966-BCB6-4BA2-A262-09D09A14E9AC}" type="pres">
      <dgm:prSet presAssocID="{F986FEAA-752A-47BC-88D8-7A8197BD4D47}" presName="node" presStyleLbl="node1" presStyleIdx="1" presStyleCnt="3" custScaleY="41315" custLinFactNeighborX="-1268" custLinFactNeighborY="11121">
        <dgm:presLayoutVars>
          <dgm:bulletEnabled val="1"/>
        </dgm:presLayoutVars>
      </dgm:prSet>
      <dgm:spPr/>
      <dgm:t>
        <a:bodyPr/>
        <a:lstStyle/>
        <a:p>
          <a:endParaRPr lang="ru-RU"/>
        </a:p>
      </dgm:t>
    </dgm:pt>
    <dgm:pt modelId="{A1A80423-F069-4BBD-9C7E-50389507DC4B}" type="pres">
      <dgm:prSet presAssocID="{F986FEAA-752A-47BC-88D8-7A8197BD4D47}" presName="invisiNode" presStyleLbl="node1" presStyleIdx="1" presStyleCnt="3"/>
      <dgm:spPr/>
    </dgm:pt>
    <dgm:pt modelId="{27D36718-FF5F-4739-9450-725E8C7266AE}" type="pres">
      <dgm:prSet presAssocID="{F986FEAA-752A-47BC-88D8-7A8197BD4D47}" presName="imagNode" presStyleLbl="fgImgPlace1" presStyleIdx="1" presStyleCnt="3" custScaleY="213032"/>
      <dgm:spPr>
        <a:blipFill rotWithShape="1">
          <a:blip xmlns:r="http://schemas.openxmlformats.org/officeDocument/2006/relationships" r:embed="rId2"/>
          <a:stretch>
            <a:fillRect/>
          </a:stretch>
        </a:blipFill>
      </dgm:spPr>
    </dgm:pt>
    <dgm:pt modelId="{951E2B71-2D9E-405C-9EC5-AB6372871B2D}" type="pres">
      <dgm:prSet presAssocID="{7411D161-3994-474E-AE76-3257C89FAE9D}" presName="sibTrans" presStyleLbl="sibTrans2D1" presStyleIdx="0" presStyleCnt="0"/>
      <dgm:spPr/>
      <dgm:t>
        <a:bodyPr/>
        <a:lstStyle/>
        <a:p>
          <a:endParaRPr lang="ru-RU"/>
        </a:p>
      </dgm:t>
    </dgm:pt>
    <dgm:pt modelId="{0EDE6721-1098-4B2E-9570-0AD80E9CC7EF}" type="pres">
      <dgm:prSet presAssocID="{E57055EE-66F5-4892-86B1-0A6F8C868E1B}" presName="compNode" presStyleCnt="0"/>
      <dgm:spPr/>
    </dgm:pt>
    <dgm:pt modelId="{F714C485-68A9-476F-856A-3B101C4121C8}" type="pres">
      <dgm:prSet presAssocID="{E57055EE-66F5-4892-86B1-0A6F8C868E1B}" presName="node" presStyleLbl="node1" presStyleIdx="2" presStyleCnt="3" custScaleY="41429" custLinFactNeighborX="324" custLinFactNeighborY="11157">
        <dgm:presLayoutVars>
          <dgm:bulletEnabled val="1"/>
        </dgm:presLayoutVars>
      </dgm:prSet>
      <dgm:spPr/>
      <dgm:t>
        <a:bodyPr/>
        <a:lstStyle/>
        <a:p>
          <a:endParaRPr lang="ru-RU"/>
        </a:p>
      </dgm:t>
    </dgm:pt>
    <dgm:pt modelId="{35683FFD-C03E-41AE-B6E4-7F4E27A76D03}" type="pres">
      <dgm:prSet presAssocID="{E57055EE-66F5-4892-86B1-0A6F8C868E1B}" presName="invisiNode" presStyleLbl="node1" presStyleIdx="2" presStyleCnt="3"/>
      <dgm:spPr/>
    </dgm:pt>
    <dgm:pt modelId="{8FDCE3AF-5709-4F7D-B82A-F3389C26749D}" type="pres">
      <dgm:prSet presAssocID="{E57055EE-66F5-4892-86B1-0A6F8C868E1B}" presName="imagNode" presStyleLbl="fgImgPlace1" presStyleIdx="2" presStyleCnt="3" custScaleY="204483"/>
      <dgm:spPr>
        <a:blipFill rotWithShape="1">
          <a:blip xmlns:r="http://schemas.openxmlformats.org/officeDocument/2006/relationships" r:embed="rId3"/>
          <a:stretch>
            <a:fillRect/>
          </a:stretch>
        </a:blipFill>
        <a:ln>
          <a:solidFill>
            <a:srgbClr val="0070C0"/>
          </a:solidFill>
        </a:ln>
      </dgm:spPr>
    </dgm:pt>
  </dgm:ptLst>
  <dgm:cxnLst>
    <dgm:cxn modelId="{062C49C0-73C8-4437-A0F8-F5CDDD6597F6}" type="presOf" srcId="{F6C3B459-6A50-41D7-8BFD-9C869F9F12FD}" destId="{8B11B802-54F6-4D8B-9979-6B7C411FA1E2}" srcOrd="0" destOrd="0" presId="urn:microsoft.com/office/officeart/2005/8/layout/pList2"/>
    <dgm:cxn modelId="{B5736F0F-371D-4D67-91E7-67CF4AABFA8D}" type="presOf" srcId="{F986FEAA-752A-47BC-88D8-7A8197BD4D47}" destId="{3CA6F966-BCB6-4BA2-A262-09D09A14E9AC}" srcOrd="0" destOrd="0" presId="urn:microsoft.com/office/officeart/2005/8/layout/pList2"/>
    <dgm:cxn modelId="{0F24FABB-9C4E-44C5-98DD-E3BAA7442674}" type="presOf" srcId="{E57055EE-66F5-4892-86B1-0A6F8C868E1B}" destId="{F714C485-68A9-476F-856A-3B101C4121C8}" srcOrd="0" destOrd="0" presId="urn:microsoft.com/office/officeart/2005/8/layout/pList2"/>
    <dgm:cxn modelId="{7B6A66B2-C796-4A9B-8335-AB8A7AA81B91}" srcId="{31777AC7-82FF-45C6-A24D-FB813C2DF3C8}" destId="{F6C3B459-6A50-41D7-8BFD-9C869F9F12FD}" srcOrd="0" destOrd="0" parTransId="{A6E8AF8F-E659-4424-ACFA-2C99603618E0}" sibTransId="{A86A9E82-5891-414F-9A64-AF41009A517E}"/>
    <dgm:cxn modelId="{F95707B0-BF6F-4E4F-9B10-6015359C7F0A}" type="presOf" srcId="{31777AC7-82FF-45C6-A24D-FB813C2DF3C8}" destId="{447CA64C-966F-4A57-97EC-E2F9D238E3BA}" srcOrd="0" destOrd="0" presId="urn:microsoft.com/office/officeart/2005/8/layout/pList2"/>
    <dgm:cxn modelId="{EC88D047-E57A-45C6-AF1E-C92F0420AAAC}" type="presOf" srcId="{A86A9E82-5891-414F-9A64-AF41009A517E}" destId="{41DEDED6-52DB-4788-8FCE-96C9C78A8DD6}" srcOrd="0" destOrd="0" presId="urn:microsoft.com/office/officeart/2005/8/layout/pList2"/>
    <dgm:cxn modelId="{0D404033-8CAD-4159-B0C6-5C9DEE82176B}" srcId="{31777AC7-82FF-45C6-A24D-FB813C2DF3C8}" destId="{F986FEAA-752A-47BC-88D8-7A8197BD4D47}" srcOrd="1" destOrd="0" parTransId="{0729DDED-D908-4CCC-BFDA-5D0A19801E24}" sibTransId="{7411D161-3994-474E-AE76-3257C89FAE9D}"/>
    <dgm:cxn modelId="{B19CC8EC-5DEE-42D4-A558-931DAAAD9263}" srcId="{31777AC7-82FF-45C6-A24D-FB813C2DF3C8}" destId="{E57055EE-66F5-4892-86B1-0A6F8C868E1B}" srcOrd="2" destOrd="0" parTransId="{BACD3B29-EEE1-45FD-8615-7F10CDE6A625}" sibTransId="{380D4446-E7AF-41FA-987F-1C1551124833}"/>
    <dgm:cxn modelId="{7989B987-AAE5-44E9-B452-197E80DFED24}" type="presOf" srcId="{7411D161-3994-474E-AE76-3257C89FAE9D}" destId="{951E2B71-2D9E-405C-9EC5-AB6372871B2D}" srcOrd="0" destOrd="0" presId="urn:microsoft.com/office/officeart/2005/8/layout/pList2"/>
    <dgm:cxn modelId="{1FA617AC-2A79-4C79-B991-619917267B82}" type="presParOf" srcId="{447CA64C-966F-4A57-97EC-E2F9D238E3BA}" destId="{3510283F-E8F0-428E-87BD-6334D12E5664}" srcOrd="0" destOrd="0" presId="urn:microsoft.com/office/officeart/2005/8/layout/pList2"/>
    <dgm:cxn modelId="{C7FC7135-78AF-449B-86FD-A49C7DEBABF5}" type="presParOf" srcId="{447CA64C-966F-4A57-97EC-E2F9D238E3BA}" destId="{8BAF41C5-FA91-41A4-8916-879EDD459454}" srcOrd="1" destOrd="0" presId="urn:microsoft.com/office/officeart/2005/8/layout/pList2"/>
    <dgm:cxn modelId="{87B97D22-233A-44C3-B577-28065BDDA88E}" type="presParOf" srcId="{8BAF41C5-FA91-41A4-8916-879EDD459454}" destId="{9F498F64-3963-4301-A794-3F855AEFACB6}" srcOrd="0" destOrd="0" presId="urn:microsoft.com/office/officeart/2005/8/layout/pList2"/>
    <dgm:cxn modelId="{BE983DDC-DBEE-4ACB-AA69-20A259FD3172}" type="presParOf" srcId="{9F498F64-3963-4301-A794-3F855AEFACB6}" destId="{8B11B802-54F6-4D8B-9979-6B7C411FA1E2}" srcOrd="0" destOrd="0" presId="urn:microsoft.com/office/officeart/2005/8/layout/pList2"/>
    <dgm:cxn modelId="{02078635-BD06-4B32-B541-A9C50DBF3A23}" type="presParOf" srcId="{9F498F64-3963-4301-A794-3F855AEFACB6}" destId="{DD7F9BB7-0D6A-440F-8F40-E8C882D4F364}" srcOrd="1" destOrd="0" presId="urn:microsoft.com/office/officeart/2005/8/layout/pList2"/>
    <dgm:cxn modelId="{A6736FE3-EE47-4D20-86EF-D904F66DCA7F}" type="presParOf" srcId="{9F498F64-3963-4301-A794-3F855AEFACB6}" destId="{E28D2D4B-4F7B-4C9E-A584-34067F9B6CA4}" srcOrd="2" destOrd="0" presId="urn:microsoft.com/office/officeart/2005/8/layout/pList2"/>
    <dgm:cxn modelId="{CE6C2861-78B7-403D-B488-278E883AED47}" type="presParOf" srcId="{8BAF41C5-FA91-41A4-8916-879EDD459454}" destId="{41DEDED6-52DB-4788-8FCE-96C9C78A8DD6}" srcOrd="1" destOrd="0" presId="urn:microsoft.com/office/officeart/2005/8/layout/pList2"/>
    <dgm:cxn modelId="{6D7E6764-DF0D-49DF-9EAD-396E6EA14858}" type="presParOf" srcId="{8BAF41C5-FA91-41A4-8916-879EDD459454}" destId="{00E9158C-F06D-4665-8BC3-26D2382CA073}" srcOrd="2" destOrd="0" presId="urn:microsoft.com/office/officeart/2005/8/layout/pList2"/>
    <dgm:cxn modelId="{43E56263-4166-4148-9D86-6A7FF21ABAF1}" type="presParOf" srcId="{00E9158C-F06D-4665-8BC3-26D2382CA073}" destId="{3CA6F966-BCB6-4BA2-A262-09D09A14E9AC}" srcOrd="0" destOrd="0" presId="urn:microsoft.com/office/officeart/2005/8/layout/pList2"/>
    <dgm:cxn modelId="{97BA4AF0-1218-4F8B-816B-6504ACB2B17C}" type="presParOf" srcId="{00E9158C-F06D-4665-8BC3-26D2382CA073}" destId="{A1A80423-F069-4BBD-9C7E-50389507DC4B}" srcOrd="1" destOrd="0" presId="urn:microsoft.com/office/officeart/2005/8/layout/pList2"/>
    <dgm:cxn modelId="{70B7A05E-5D42-4DE2-A6C4-F57338063691}" type="presParOf" srcId="{00E9158C-F06D-4665-8BC3-26D2382CA073}" destId="{27D36718-FF5F-4739-9450-725E8C7266AE}" srcOrd="2" destOrd="0" presId="urn:microsoft.com/office/officeart/2005/8/layout/pList2"/>
    <dgm:cxn modelId="{737A4D26-D061-4FF8-A1BF-037482554BAB}" type="presParOf" srcId="{8BAF41C5-FA91-41A4-8916-879EDD459454}" destId="{951E2B71-2D9E-405C-9EC5-AB6372871B2D}" srcOrd="3" destOrd="0" presId="urn:microsoft.com/office/officeart/2005/8/layout/pList2"/>
    <dgm:cxn modelId="{0CE68D88-DA2E-4EEE-A9EC-E7A925704A73}" type="presParOf" srcId="{8BAF41C5-FA91-41A4-8916-879EDD459454}" destId="{0EDE6721-1098-4B2E-9570-0AD80E9CC7EF}" srcOrd="4" destOrd="0" presId="urn:microsoft.com/office/officeart/2005/8/layout/pList2"/>
    <dgm:cxn modelId="{168DE7C0-1197-45F3-9BEF-84FB42AF856F}" type="presParOf" srcId="{0EDE6721-1098-4B2E-9570-0AD80E9CC7EF}" destId="{F714C485-68A9-476F-856A-3B101C4121C8}" srcOrd="0" destOrd="0" presId="urn:microsoft.com/office/officeart/2005/8/layout/pList2"/>
    <dgm:cxn modelId="{B4B8FE42-3E6B-4FD6-8DCE-630CC8DFDFC1}" type="presParOf" srcId="{0EDE6721-1098-4B2E-9570-0AD80E9CC7EF}" destId="{35683FFD-C03E-41AE-B6E4-7F4E27A76D03}" srcOrd="1" destOrd="0" presId="urn:microsoft.com/office/officeart/2005/8/layout/pList2"/>
    <dgm:cxn modelId="{6EDE73CC-7CD9-4D1E-A6B1-F85094CCF3E6}" type="presParOf" srcId="{0EDE6721-1098-4B2E-9570-0AD80E9CC7EF}" destId="{8FDCE3AF-5709-4F7D-B82A-F3389C26749D}"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36441D-1AB5-4D00-976A-84C4B6CC7D62}"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ru-RU"/>
        </a:p>
      </dgm:t>
    </dgm:pt>
    <dgm:pt modelId="{A232ED3B-A152-4F3F-B703-C909CD9395C8}">
      <dgm:prSet phldrT="[Текст]" custT="1"/>
      <dgm:spPr>
        <a:blipFill rotWithShape="0">
          <a:blip xmlns:r="http://schemas.openxmlformats.org/officeDocument/2006/relationships" r:embed="rId1"/>
          <a:stretch>
            <a:fillRect/>
          </a:stretch>
        </a:blipFill>
      </dgm:spPr>
      <dgm:t>
        <a:bodyPr/>
        <a:lstStyle/>
        <a:p>
          <a:pPr>
            <a:lnSpc>
              <a:spcPct val="100000"/>
            </a:lnSpc>
          </a:pPr>
          <a:r>
            <a:rPr lang="en-US" sz="4000" b="1" dirty="0" smtClean="0">
              <a:solidFill>
                <a:schemeClr val="bg1"/>
              </a:solidFill>
              <a:latin typeface="Apple Chancery" panose="03020702040506060504" pitchFamily="66" charset="0"/>
            </a:rPr>
            <a:t>NANO</a:t>
          </a:r>
        </a:p>
        <a:p>
          <a:pPr>
            <a:lnSpc>
              <a:spcPct val="100000"/>
            </a:lnSpc>
          </a:pPr>
          <a:r>
            <a:rPr lang="en-US" sz="4000" b="1" dirty="0" smtClean="0">
              <a:solidFill>
                <a:schemeClr val="bg1"/>
              </a:solidFill>
              <a:latin typeface="Apple Chancery" panose="03020702040506060504" pitchFamily="66" charset="0"/>
            </a:rPr>
            <a:t>materials</a:t>
          </a:r>
          <a:endParaRPr lang="ru-RU" sz="4000" b="1" dirty="0">
            <a:solidFill>
              <a:schemeClr val="bg1"/>
            </a:solidFill>
          </a:endParaRPr>
        </a:p>
      </dgm:t>
    </dgm:pt>
    <dgm:pt modelId="{2EF4888C-E7B9-4CFB-9250-35EB4C08D119}" type="parTrans" cxnId="{E74F167F-52ED-40FE-913D-B0C3301047FC}">
      <dgm:prSet/>
      <dgm:spPr/>
      <dgm:t>
        <a:bodyPr/>
        <a:lstStyle/>
        <a:p>
          <a:endParaRPr lang="ru-RU"/>
        </a:p>
      </dgm:t>
    </dgm:pt>
    <dgm:pt modelId="{6AE9CBB8-D679-47AF-984B-6D201E4543A0}" type="sibTrans" cxnId="{E74F167F-52ED-40FE-913D-B0C3301047FC}">
      <dgm:prSet/>
      <dgm:spPr/>
      <dgm:t>
        <a:bodyPr/>
        <a:lstStyle/>
        <a:p>
          <a:endParaRPr lang="ru-RU"/>
        </a:p>
      </dgm:t>
    </dgm:pt>
    <dgm:pt modelId="{58F46E39-1208-4FDA-8DC1-BE658AEAA9C4}">
      <dgm:prSet phldrT="[Текст]" custT="1"/>
      <dgm:spPr/>
      <dgm:t>
        <a:bodyPr/>
        <a:lstStyle/>
        <a:p>
          <a:r>
            <a:rPr lang="en-US" sz="2000" i="1" dirty="0" smtClean="0"/>
            <a:t>Tissue engineering</a:t>
          </a:r>
          <a:endParaRPr lang="ru-RU" sz="2000" i="1" dirty="0" smtClean="0"/>
        </a:p>
      </dgm:t>
    </dgm:pt>
    <dgm:pt modelId="{8C0F16E1-6252-40CD-A32D-77796776B2BC}" type="parTrans" cxnId="{15DF867F-1250-4B5B-994A-1575FC645E0F}">
      <dgm:prSet/>
      <dgm:spPr/>
      <dgm:t>
        <a:bodyPr/>
        <a:lstStyle/>
        <a:p>
          <a:endParaRPr lang="ru-RU"/>
        </a:p>
      </dgm:t>
    </dgm:pt>
    <dgm:pt modelId="{A8821465-001B-4CDD-A46E-A2652B13032E}" type="sibTrans" cxnId="{15DF867F-1250-4B5B-994A-1575FC645E0F}">
      <dgm:prSet/>
      <dgm:spPr/>
      <dgm:t>
        <a:bodyPr/>
        <a:lstStyle/>
        <a:p>
          <a:endParaRPr lang="ru-RU"/>
        </a:p>
      </dgm:t>
    </dgm:pt>
    <dgm:pt modelId="{45887EB8-70CA-421B-9030-61D9D493CC14}">
      <dgm:prSet phldrT="[Текст]" custT="1"/>
      <dgm:spPr/>
      <dgm:t>
        <a:bodyPr/>
        <a:lstStyle/>
        <a:p>
          <a:r>
            <a:rPr lang="en-US" sz="2000" i="1" dirty="0" smtClean="0"/>
            <a:t>Antimicrobials</a:t>
          </a:r>
          <a:endParaRPr lang="ru-RU" sz="2000" i="1" dirty="0"/>
        </a:p>
      </dgm:t>
    </dgm:pt>
    <dgm:pt modelId="{9961D166-225A-44E2-B689-3F45C767548F}" type="parTrans" cxnId="{C325E8DC-FBD1-44A5-8097-9328C6C1D6DF}">
      <dgm:prSet/>
      <dgm:spPr/>
      <dgm:t>
        <a:bodyPr/>
        <a:lstStyle/>
        <a:p>
          <a:endParaRPr lang="ru-RU"/>
        </a:p>
      </dgm:t>
    </dgm:pt>
    <dgm:pt modelId="{FBB1E4C0-BF4F-4166-B4C5-0C6CEE8B8DB5}" type="sibTrans" cxnId="{C325E8DC-FBD1-44A5-8097-9328C6C1D6DF}">
      <dgm:prSet/>
      <dgm:spPr/>
      <dgm:t>
        <a:bodyPr/>
        <a:lstStyle/>
        <a:p>
          <a:endParaRPr lang="ru-RU"/>
        </a:p>
      </dgm:t>
    </dgm:pt>
    <dgm:pt modelId="{278CE206-73D4-4DDC-B402-A3E6CB541EB1}">
      <dgm:prSet phldrT="[Текст]" custT="1"/>
      <dgm:spPr/>
      <dgm:t>
        <a:bodyPr/>
        <a:lstStyle/>
        <a:p>
          <a:r>
            <a:rPr lang="en-US" sz="2000" i="1" dirty="0" err="1" smtClean="0"/>
            <a:t>Biosensing</a:t>
          </a:r>
          <a:endParaRPr lang="ru-RU" sz="2000" i="1" dirty="0" smtClean="0"/>
        </a:p>
      </dgm:t>
    </dgm:pt>
    <dgm:pt modelId="{FCED64A5-777A-4A82-B68E-0AB3823D8659}" type="parTrans" cxnId="{BF923B72-4B0A-454A-916C-EAD7A8652BFE}">
      <dgm:prSet/>
      <dgm:spPr/>
      <dgm:t>
        <a:bodyPr/>
        <a:lstStyle/>
        <a:p>
          <a:endParaRPr lang="ru-RU"/>
        </a:p>
      </dgm:t>
    </dgm:pt>
    <dgm:pt modelId="{08B8038D-82B0-4923-8FD9-06FF40D218AC}" type="sibTrans" cxnId="{BF923B72-4B0A-454A-916C-EAD7A8652BFE}">
      <dgm:prSet/>
      <dgm:spPr/>
      <dgm:t>
        <a:bodyPr/>
        <a:lstStyle/>
        <a:p>
          <a:endParaRPr lang="ru-RU"/>
        </a:p>
      </dgm:t>
    </dgm:pt>
    <dgm:pt modelId="{F98289EB-3CFA-4DA3-A7A8-8151426407C8}">
      <dgm:prSet phldrT="[Текст]" custT="1"/>
      <dgm:spPr/>
      <dgm:t>
        <a:bodyPr/>
        <a:lstStyle/>
        <a:p>
          <a:r>
            <a:rPr lang="en-US" sz="2000" i="1" dirty="0" err="1" smtClean="0"/>
            <a:t>Theranostics</a:t>
          </a:r>
          <a:endParaRPr lang="ru-RU" sz="2000" i="1" dirty="0"/>
        </a:p>
      </dgm:t>
    </dgm:pt>
    <dgm:pt modelId="{80938BB2-0A39-4B6B-8276-9CF73A75AB80}" type="parTrans" cxnId="{EBE26191-51F3-40E4-A7D6-0A8207BF7D74}">
      <dgm:prSet/>
      <dgm:spPr/>
      <dgm:t>
        <a:bodyPr/>
        <a:lstStyle/>
        <a:p>
          <a:endParaRPr lang="ru-RU"/>
        </a:p>
      </dgm:t>
    </dgm:pt>
    <dgm:pt modelId="{53665F33-5196-47A8-8605-D7E13869E7AF}" type="sibTrans" cxnId="{EBE26191-51F3-40E4-A7D6-0A8207BF7D74}">
      <dgm:prSet/>
      <dgm:spPr/>
      <dgm:t>
        <a:bodyPr/>
        <a:lstStyle/>
        <a:p>
          <a:endParaRPr lang="ru-RU"/>
        </a:p>
      </dgm:t>
    </dgm:pt>
    <dgm:pt modelId="{EFC18695-265A-40D6-8569-F2A37F903142}">
      <dgm:prSet custT="1"/>
      <dgm:spPr/>
      <dgm:t>
        <a:bodyPr/>
        <a:lstStyle/>
        <a:p>
          <a:r>
            <a:rPr lang="en-US" sz="2000" i="1" dirty="0" err="1" smtClean="0"/>
            <a:t>Photothermal</a:t>
          </a:r>
          <a:r>
            <a:rPr lang="en-US" sz="2000" i="1" dirty="0" smtClean="0"/>
            <a:t> therapy</a:t>
          </a:r>
          <a:endParaRPr lang="ru-RU" sz="2000" i="1" dirty="0" smtClean="0"/>
        </a:p>
      </dgm:t>
    </dgm:pt>
    <dgm:pt modelId="{C0C3E9D3-F318-4C74-B419-F8C8716F014A}" type="parTrans" cxnId="{F7AF7A93-37BE-40AA-9E60-C01C9E0D46F5}">
      <dgm:prSet/>
      <dgm:spPr/>
      <dgm:t>
        <a:bodyPr/>
        <a:lstStyle/>
        <a:p>
          <a:endParaRPr lang="ru-RU"/>
        </a:p>
      </dgm:t>
    </dgm:pt>
    <dgm:pt modelId="{6080C0A3-E159-4132-91BD-6FF6FA739B53}" type="sibTrans" cxnId="{F7AF7A93-37BE-40AA-9E60-C01C9E0D46F5}">
      <dgm:prSet/>
      <dgm:spPr/>
      <dgm:t>
        <a:bodyPr/>
        <a:lstStyle/>
        <a:p>
          <a:endParaRPr lang="ru-RU"/>
        </a:p>
      </dgm:t>
    </dgm:pt>
    <dgm:pt modelId="{756603DD-1723-4DE4-8F34-D72A22BD75C7}">
      <dgm:prSet custT="1"/>
      <dgm:spPr/>
      <dgm:t>
        <a:bodyPr/>
        <a:lstStyle/>
        <a:p>
          <a:r>
            <a:rPr lang="en-US" sz="2000" i="1" dirty="0" err="1" smtClean="0"/>
            <a:t>Bioimaging</a:t>
          </a:r>
          <a:endParaRPr lang="ru-RU" sz="2000" i="1" dirty="0"/>
        </a:p>
      </dgm:t>
    </dgm:pt>
    <dgm:pt modelId="{88C2BA4C-398C-48E8-97CD-D81F4BAE2D63}" type="parTrans" cxnId="{F8DCF2FF-7227-4212-8E8F-3A217BABCF8D}">
      <dgm:prSet/>
      <dgm:spPr/>
      <dgm:t>
        <a:bodyPr/>
        <a:lstStyle/>
        <a:p>
          <a:endParaRPr lang="ru-RU"/>
        </a:p>
      </dgm:t>
    </dgm:pt>
    <dgm:pt modelId="{96D29436-1D7E-4575-86E5-1462AD47C71A}" type="sibTrans" cxnId="{F8DCF2FF-7227-4212-8E8F-3A217BABCF8D}">
      <dgm:prSet/>
      <dgm:spPr/>
      <dgm:t>
        <a:bodyPr/>
        <a:lstStyle/>
        <a:p>
          <a:endParaRPr lang="ru-RU"/>
        </a:p>
      </dgm:t>
    </dgm:pt>
    <dgm:pt modelId="{0AD4DFFE-08BE-4EDC-A82E-309BBA10DCB4}">
      <dgm:prSet/>
      <dgm:spPr/>
      <dgm:t>
        <a:bodyPr/>
        <a:lstStyle/>
        <a:p>
          <a:endParaRPr lang="ru-RU"/>
        </a:p>
      </dgm:t>
    </dgm:pt>
    <dgm:pt modelId="{005C1765-78B7-472D-BAC1-F80787264486}" type="parTrans" cxnId="{465E9D18-05B6-42F7-B003-389A84233529}">
      <dgm:prSet/>
      <dgm:spPr/>
      <dgm:t>
        <a:bodyPr/>
        <a:lstStyle/>
        <a:p>
          <a:endParaRPr lang="ru-RU"/>
        </a:p>
      </dgm:t>
    </dgm:pt>
    <dgm:pt modelId="{89F09823-34E9-422F-BEC1-02A636B44A32}" type="sibTrans" cxnId="{465E9D18-05B6-42F7-B003-389A84233529}">
      <dgm:prSet/>
      <dgm:spPr/>
      <dgm:t>
        <a:bodyPr/>
        <a:lstStyle/>
        <a:p>
          <a:endParaRPr lang="ru-RU"/>
        </a:p>
      </dgm:t>
    </dgm:pt>
    <dgm:pt modelId="{EAAF3314-9416-4F72-89BE-791C36D12B47}">
      <dgm:prSet/>
      <dgm:spPr/>
      <dgm:t>
        <a:bodyPr/>
        <a:lstStyle/>
        <a:p>
          <a:endParaRPr lang="ru-RU"/>
        </a:p>
      </dgm:t>
    </dgm:pt>
    <dgm:pt modelId="{80F1AF7F-2126-4995-BA08-95DA1100E487}" type="parTrans" cxnId="{06045984-16AF-45D1-8376-3A29A0A5DA1D}">
      <dgm:prSet/>
      <dgm:spPr/>
      <dgm:t>
        <a:bodyPr/>
        <a:lstStyle/>
        <a:p>
          <a:endParaRPr lang="ru-RU"/>
        </a:p>
      </dgm:t>
    </dgm:pt>
    <dgm:pt modelId="{1FAB3A87-44F2-4EB5-B082-B0A060A36FD1}" type="sibTrans" cxnId="{06045984-16AF-45D1-8376-3A29A0A5DA1D}">
      <dgm:prSet/>
      <dgm:spPr/>
      <dgm:t>
        <a:bodyPr/>
        <a:lstStyle/>
        <a:p>
          <a:endParaRPr lang="ru-RU"/>
        </a:p>
      </dgm:t>
    </dgm:pt>
    <dgm:pt modelId="{35346743-7AF4-4BDB-AB2E-FDC06A576973}">
      <dgm:prSet/>
      <dgm:spPr/>
      <dgm:t>
        <a:bodyPr/>
        <a:lstStyle/>
        <a:p>
          <a:endParaRPr lang="ru-RU"/>
        </a:p>
      </dgm:t>
    </dgm:pt>
    <dgm:pt modelId="{F2891D94-2F03-4367-B7C5-E4615A2DA160}" type="parTrans" cxnId="{7C236264-EDD6-470E-AFA7-83094C82E976}">
      <dgm:prSet/>
      <dgm:spPr/>
      <dgm:t>
        <a:bodyPr/>
        <a:lstStyle/>
        <a:p>
          <a:endParaRPr lang="ru-RU"/>
        </a:p>
      </dgm:t>
    </dgm:pt>
    <dgm:pt modelId="{808A74B0-A032-432F-A9D4-3B442D1270B3}" type="sibTrans" cxnId="{7C236264-EDD6-470E-AFA7-83094C82E976}">
      <dgm:prSet/>
      <dgm:spPr/>
      <dgm:t>
        <a:bodyPr/>
        <a:lstStyle/>
        <a:p>
          <a:endParaRPr lang="ru-RU"/>
        </a:p>
      </dgm:t>
    </dgm:pt>
    <dgm:pt modelId="{ABCCC250-8EF6-4909-A6BE-4D4D370DAD0D}">
      <dgm:prSet/>
      <dgm:spPr/>
      <dgm:t>
        <a:bodyPr/>
        <a:lstStyle/>
        <a:p>
          <a:endParaRPr lang="ru-RU"/>
        </a:p>
      </dgm:t>
    </dgm:pt>
    <dgm:pt modelId="{BE9FF808-B0A2-4D29-8E05-3270695DCFA2}" type="parTrans" cxnId="{64A129D7-9C7D-4BEF-8612-E403500F5384}">
      <dgm:prSet/>
      <dgm:spPr/>
      <dgm:t>
        <a:bodyPr/>
        <a:lstStyle/>
        <a:p>
          <a:endParaRPr lang="ru-RU"/>
        </a:p>
      </dgm:t>
    </dgm:pt>
    <dgm:pt modelId="{8083091F-7081-4C4B-AF12-52935EC94382}" type="sibTrans" cxnId="{64A129D7-9C7D-4BEF-8612-E403500F5384}">
      <dgm:prSet/>
      <dgm:spPr/>
      <dgm:t>
        <a:bodyPr/>
        <a:lstStyle/>
        <a:p>
          <a:endParaRPr lang="ru-RU"/>
        </a:p>
      </dgm:t>
    </dgm:pt>
    <dgm:pt modelId="{7542D914-038E-4467-A121-6892BC2EC607}">
      <dgm:prSet/>
      <dgm:spPr/>
      <dgm:t>
        <a:bodyPr/>
        <a:lstStyle/>
        <a:p>
          <a:endParaRPr lang="ru-RU"/>
        </a:p>
      </dgm:t>
    </dgm:pt>
    <dgm:pt modelId="{9B6436A5-A801-4859-9133-92516EA8EB70}" type="parTrans" cxnId="{6F59B225-CF96-410E-ABC5-8E8CA50236F8}">
      <dgm:prSet/>
      <dgm:spPr/>
      <dgm:t>
        <a:bodyPr/>
        <a:lstStyle/>
        <a:p>
          <a:endParaRPr lang="ru-RU"/>
        </a:p>
      </dgm:t>
    </dgm:pt>
    <dgm:pt modelId="{D6D9FDA5-C115-41EE-ABD0-55C6A0BE45B7}" type="sibTrans" cxnId="{6F59B225-CF96-410E-ABC5-8E8CA50236F8}">
      <dgm:prSet/>
      <dgm:spPr/>
      <dgm:t>
        <a:bodyPr/>
        <a:lstStyle/>
        <a:p>
          <a:endParaRPr lang="ru-RU"/>
        </a:p>
      </dgm:t>
    </dgm:pt>
    <dgm:pt modelId="{1BD3ACF1-5AE8-409A-95B5-1A655DF159EE}">
      <dgm:prSet/>
      <dgm:spPr/>
      <dgm:t>
        <a:bodyPr/>
        <a:lstStyle/>
        <a:p>
          <a:endParaRPr lang="ru-RU"/>
        </a:p>
      </dgm:t>
    </dgm:pt>
    <dgm:pt modelId="{66186EEE-A7AF-4481-BDF4-DB0F48EF5B4A}" type="parTrans" cxnId="{B07D89C2-7CE8-4D02-A8CD-7E8B9D5AFF68}">
      <dgm:prSet/>
      <dgm:spPr/>
      <dgm:t>
        <a:bodyPr/>
        <a:lstStyle/>
        <a:p>
          <a:endParaRPr lang="ru-RU"/>
        </a:p>
      </dgm:t>
    </dgm:pt>
    <dgm:pt modelId="{A25B65EA-6E0D-47CE-9178-A3034A0F84C4}" type="sibTrans" cxnId="{B07D89C2-7CE8-4D02-A8CD-7E8B9D5AFF68}">
      <dgm:prSet/>
      <dgm:spPr/>
      <dgm:t>
        <a:bodyPr/>
        <a:lstStyle/>
        <a:p>
          <a:endParaRPr lang="ru-RU"/>
        </a:p>
      </dgm:t>
    </dgm:pt>
    <dgm:pt modelId="{15A52D62-72C1-4971-BDA5-40AB39A608EF}">
      <dgm:prSet/>
      <dgm:spPr/>
      <dgm:t>
        <a:bodyPr/>
        <a:lstStyle/>
        <a:p>
          <a:endParaRPr lang="ru-RU"/>
        </a:p>
      </dgm:t>
    </dgm:pt>
    <dgm:pt modelId="{009B10B6-AEA6-4981-9E0A-0588CD58A0B5}" type="parTrans" cxnId="{464C8C60-C0C5-443C-A650-313B0DC9FCD6}">
      <dgm:prSet/>
      <dgm:spPr/>
      <dgm:t>
        <a:bodyPr/>
        <a:lstStyle/>
        <a:p>
          <a:endParaRPr lang="ru-RU"/>
        </a:p>
      </dgm:t>
    </dgm:pt>
    <dgm:pt modelId="{D358F1C7-F0E2-4C46-AF44-0C9F46AFFCDD}" type="sibTrans" cxnId="{464C8C60-C0C5-443C-A650-313B0DC9FCD6}">
      <dgm:prSet/>
      <dgm:spPr/>
      <dgm:t>
        <a:bodyPr/>
        <a:lstStyle/>
        <a:p>
          <a:endParaRPr lang="ru-RU"/>
        </a:p>
      </dgm:t>
    </dgm:pt>
    <dgm:pt modelId="{4DD63BCF-38FC-40D6-AFC3-7181EC23E1DF}">
      <dgm:prSet/>
      <dgm:spPr/>
      <dgm:t>
        <a:bodyPr/>
        <a:lstStyle/>
        <a:p>
          <a:endParaRPr lang="ru-RU"/>
        </a:p>
      </dgm:t>
    </dgm:pt>
    <dgm:pt modelId="{8E066B4B-F263-491D-ACD7-46F17B04F209}" type="parTrans" cxnId="{AA6ABED3-6C88-4231-9E26-9B5DEF861C02}">
      <dgm:prSet/>
      <dgm:spPr/>
      <dgm:t>
        <a:bodyPr/>
        <a:lstStyle/>
        <a:p>
          <a:endParaRPr lang="ru-RU"/>
        </a:p>
      </dgm:t>
    </dgm:pt>
    <dgm:pt modelId="{C0D24E7C-792D-4BE0-92F7-0FFF719C193C}" type="sibTrans" cxnId="{AA6ABED3-6C88-4231-9E26-9B5DEF861C02}">
      <dgm:prSet/>
      <dgm:spPr/>
      <dgm:t>
        <a:bodyPr/>
        <a:lstStyle/>
        <a:p>
          <a:endParaRPr lang="ru-RU"/>
        </a:p>
      </dgm:t>
    </dgm:pt>
    <dgm:pt modelId="{A570DA67-077B-4F69-8B1C-AC7A72D82108}">
      <dgm:prSet custT="1"/>
      <dgm:spPr/>
      <dgm:t>
        <a:bodyPr/>
        <a:lstStyle/>
        <a:p>
          <a:r>
            <a:rPr lang="en-US" sz="2000" i="1" dirty="0" smtClean="0"/>
            <a:t>Drug delivery</a:t>
          </a:r>
          <a:endParaRPr lang="ru-RU" sz="2000" i="1" dirty="0"/>
        </a:p>
      </dgm:t>
    </dgm:pt>
    <dgm:pt modelId="{9728B3BD-7D2F-45B6-BEFA-FDF0911E3059}" type="parTrans" cxnId="{FBE1725E-F303-46DE-970F-D36517B56016}">
      <dgm:prSet/>
      <dgm:spPr/>
      <dgm:t>
        <a:bodyPr/>
        <a:lstStyle/>
        <a:p>
          <a:endParaRPr lang="ru-RU"/>
        </a:p>
      </dgm:t>
    </dgm:pt>
    <dgm:pt modelId="{10B58346-D001-4F90-AD23-7F0B476D42AB}" type="sibTrans" cxnId="{FBE1725E-F303-46DE-970F-D36517B56016}">
      <dgm:prSet/>
      <dgm:spPr/>
      <dgm:t>
        <a:bodyPr/>
        <a:lstStyle/>
        <a:p>
          <a:endParaRPr lang="ru-RU"/>
        </a:p>
      </dgm:t>
    </dgm:pt>
    <dgm:pt modelId="{FF2843DC-F0FE-47EB-8258-23398F779D6D}" type="pres">
      <dgm:prSet presAssocID="{C636441D-1AB5-4D00-976A-84C4B6CC7D62}" presName="composite" presStyleCnt="0">
        <dgm:presLayoutVars>
          <dgm:chMax val="1"/>
          <dgm:dir/>
          <dgm:resizeHandles val="exact"/>
        </dgm:presLayoutVars>
      </dgm:prSet>
      <dgm:spPr/>
      <dgm:t>
        <a:bodyPr/>
        <a:lstStyle/>
        <a:p>
          <a:endParaRPr lang="ru-RU"/>
        </a:p>
      </dgm:t>
    </dgm:pt>
    <dgm:pt modelId="{CED3A44B-F9A4-49FC-BF4B-776115F5294D}" type="pres">
      <dgm:prSet presAssocID="{C636441D-1AB5-4D00-976A-84C4B6CC7D62}" presName="radial" presStyleCnt="0">
        <dgm:presLayoutVars>
          <dgm:animLvl val="ctr"/>
        </dgm:presLayoutVars>
      </dgm:prSet>
      <dgm:spPr/>
    </dgm:pt>
    <dgm:pt modelId="{628835CB-B9A5-40F6-A9EC-0D9AB8BC6D86}" type="pres">
      <dgm:prSet presAssocID="{A232ED3B-A152-4F3F-B703-C909CD9395C8}" presName="centerShape" presStyleLbl="vennNode1" presStyleIdx="0" presStyleCnt="8"/>
      <dgm:spPr/>
      <dgm:t>
        <a:bodyPr/>
        <a:lstStyle/>
        <a:p>
          <a:endParaRPr lang="ru-RU"/>
        </a:p>
      </dgm:t>
    </dgm:pt>
    <dgm:pt modelId="{A46C4F36-B11E-4006-84A9-610B5EA9AC66}" type="pres">
      <dgm:prSet presAssocID="{58F46E39-1208-4FDA-8DC1-BE658AEAA9C4}" presName="node" presStyleLbl="vennNode1" presStyleIdx="1" presStyleCnt="8" custScaleX="149580" custRadScaleRad="100719">
        <dgm:presLayoutVars>
          <dgm:bulletEnabled val="1"/>
        </dgm:presLayoutVars>
      </dgm:prSet>
      <dgm:spPr/>
      <dgm:t>
        <a:bodyPr/>
        <a:lstStyle/>
        <a:p>
          <a:endParaRPr lang="ru-RU"/>
        </a:p>
      </dgm:t>
    </dgm:pt>
    <dgm:pt modelId="{0BECB787-628F-453C-B25C-F4923371B78A}" type="pres">
      <dgm:prSet presAssocID="{45887EB8-70CA-421B-9030-61D9D493CC14}" presName="node" presStyleLbl="vennNode1" presStyleIdx="2" presStyleCnt="8" custScaleX="140949" custRadScaleRad="100450" custRadScaleInc="-623">
        <dgm:presLayoutVars>
          <dgm:bulletEnabled val="1"/>
        </dgm:presLayoutVars>
      </dgm:prSet>
      <dgm:spPr/>
      <dgm:t>
        <a:bodyPr/>
        <a:lstStyle/>
        <a:p>
          <a:endParaRPr lang="ru-RU"/>
        </a:p>
      </dgm:t>
    </dgm:pt>
    <dgm:pt modelId="{2119E5DB-93C7-4494-816E-E3A208D48AE6}" type="pres">
      <dgm:prSet presAssocID="{A570DA67-077B-4F69-8B1C-AC7A72D82108}" presName="node" presStyleLbl="vennNode1" presStyleIdx="3" presStyleCnt="8" custScaleX="149568" custRadScaleRad="112066" custRadScaleInc="-823">
        <dgm:presLayoutVars>
          <dgm:bulletEnabled val="1"/>
        </dgm:presLayoutVars>
      </dgm:prSet>
      <dgm:spPr/>
      <dgm:t>
        <a:bodyPr/>
        <a:lstStyle/>
        <a:p>
          <a:endParaRPr lang="ru-RU"/>
        </a:p>
      </dgm:t>
    </dgm:pt>
    <dgm:pt modelId="{557F25F3-1EE6-4A76-953B-1B84C404F41F}" type="pres">
      <dgm:prSet presAssocID="{278CE206-73D4-4DDC-B402-A3E6CB541EB1}" presName="node" presStyleLbl="vennNode1" presStyleIdx="4" presStyleCnt="8" custScaleX="130399" custRadScaleRad="99352" custRadScaleInc="-350">
        <dgm:presLayoutVars>
          <dgm:bulletEnabled val="1"/>
        </dgm:presLayoutVars>
      </dgm:prSet>
      <dgm:spPr/>
      <dgm:t>
        <a:bodyPr/>
        <a:lstStyle/>
        <a:p>
          <a:endParaRPr lang="ru-RU"/>
        </a:p>
      </dgm:t>
    </dgm:pt>
    <dgm:pt modelId="{34DD25D7-5D10-4BD6-B47E-90A68C38294E}" type="pres">
      <dgm:prSet presAssocID="{756603DD-1723-4DE4-8F34-D72A22BD75C7}" presName="node" presStyleLbl="vennNode1" presStyleIdx="5" presStyleCnt="8" custScaleX="136140" custRadScaleRad="99352" custRadScaleInc="350">
        <dgm:presLayoutVars>
          <dgm:bulletEnabled val="1"/>
        </dgm:presLayoutVars>
      </dgm:prSet>
      <dgm:spPr/>
      <dgm:t>
        <a:bodyPr/>
        <a:lstStyle/>
        <a:p>
          <a:endParaRPr lang="ru-RU"/>
        </a:p>
      </dgm:t>
    </dgm:pt>
    <dgm:pt modelId="{ED7187A0-35FF-4DF7-A7FF-6F0767C814BE}" type="pres">
      <dgm:prSet presAssocID="{F98289EB-3CFA-4DA3-A7A8-8151426407C8}" presName="node" presStyleLbl="vennNode1" presStyleIdx="6" presStyleCnt="8" custScaleX="162090" custRadScaleRad="114915" custRadScaleInc="5024">
        <dgm:presLayoutVars>
          <dgm:bulletEnabled val="1"/>
        </dgm:presLayoutVars>
      </dgm:prSet>
      <dgm:spPr/>
      <dgm:t>
        <a:bodyPr/>
        <a:lstStyle/>
        <a:p>
          <a:endParaRPr lang="ru-RU"/>
        </a:p>
      </dgm:t>
    </dgm:pt>
    <dgm:pt modelId="{AA698AF7-56B5-41F0-9687-CCF8F51C2225}" type="pres">
      <dgm:prSet presAssocID="{EFC18695-265A-40D6-8569-F2A37F903142}" presName="node" presStyleLbl="vennNode1" presStyleIdx="7" presStyleCnt="8" custScaleX="142193" custRadScaleRad="101105" custRadScaleInc="1515">
        <dgm:presLayoutVars>
          <dgm:bulletEnabled val="1"/>
        </dgm:presLayoutVars>
      </dgm:prSet>
      <dgm:spPr/>
      <dgm:t>
        <a:bodyPr/>
        <a:lstStyle/>
        <a:p>
          <a:endParaRPr lang="ru-RU"/>
        </a:p>
      </dgm:t>
    </dgm:pt>
  </dgm:ptLst>
  <dgm:cxnLst>
    <dgm:cxn modelId="{157FD922-90A5-400C-A7DE-C6FE951F64C7}" type="presOf" srcId="{A570DA67-077B-4F69-8B1C-AC7A72D82108}" destId="{2119E5DB-93C7-4494-816E-E3A208D48AE6}" srcOrd="0" destOrd="0" presId="urn:microsoft.com/office/officeart/2005/8/layout/radial3"/>
    <dgm:cxn modelId="{E74F167F-52ED-40FE-913D-B0C3301047FC}" srcId="{C636441D-1AB5-4D00-976A-84C4B6CC7D62}" destId="{A232ED3B-A152-4F3F-B703-C909CD9395C8}" srcOrd="0" destOrd="0" parTransId="{2EF4888C-E7B9-4CFB-9250-35EB4C08D119}" sibTransId="{6AE9CBB8-D679-47AF-984B-6D201E4543A0}"/>
    <dgm:cxn modelId="{F7AF7A93-37BE-40AA-9E60-C01C9E0D46F5}" srcId="{A232ED3B-A152-4F3F-B703-C909CD9395C8}" destId="{EFC18695-265A-40D6-8569-F2A37F903142}" srcOrd="6" destOrd="0" parTransId="{C0C3E9D3-F318-4C74-B419-F8C8716F014A}" sibTransId="{6080C0A3-E159-4132-91BD-6FF6FA739B53}"/>
    <dgm:cxn modelId="{BF923B72-4B0A-454A-916C-EAD7A8652BFE}" srcId="{A232ED3B-A152-4F3F-B703-C909CD9395C8}" destId="{278CE206-73D4-4DDC-B402-A3E6CB541EB1}" srcOrd="3" destOrd="0" parTransId="{FCED64A5-777A-4A82-B68E-0AB3823D8659}" sibTransId="{08B8038D-82B0-4923-8FD9-06FF40D218AC}"/>
    <dgm:cxn modelId="{C325E8DC-FBD1-44A5-8097-9328C6C1D6DF}" srcId="{A232ED3B-A152-4F3F-B703-C909CD9395C8}" destId="{45887EB8-70CA-421B-9030-61D9D493CC14}" srcOrd="1" destOrd="0" parTransId="{9961D166-225A-44E2-B689-3F45C767548F}" sibTransId="{FBB1E4C0-BF4F-4166-B4C5-0C6CEE8B8DB5}"/>
    <dgm:cxn modelId="{7C236264-EDD6-470E-AFA7-83094C82E976}" srcId="{C636441D-1AB5-4D00-976A-84C4B6CC7D62}" destId="{35346743-7AF4-4BDB-AB2E-FDC06A576973}" srcOrd="4" destOrd="0" parTransId="{F2891D94-2F03-4367-B7C5-E4615A2DA160}" sibTransId="{808A74B0-A032-432F-A9D4-3B442D1270B3}"/>
    <dgm:cxn modelId="{EBE26191-51F3-40E4-A7D6-0A8207BF7D74}" srcId="{A232ED3B-A152-4F3F-B703-C909CD9395C8}" destId="{F98289EB-3CFA-4DA3-A7A8-8151426407C8}" srcOrd="5" destOrd="0" parTransId="{80938BB2-0A39-4B6B-8276-9CF73A75AB80}" sibTransId="{53665F33-5196-47A8-8605-D7E13869E7AF}"/>
    <dgm:cxn modelId="{CD77E95D-A4AF-4BE5-BAEB-E0B2A394F99E}" type="presOf" srcId="{EFC18695-265A-40D6-8569-F2A37F903142}" destId="{AA698AF7-56B5-41F0-9687-CCF8F51C2225}" srcOrd="0" destOrd="0" presId="urn:microsoft.com/office/officeart/2005/8/layout/radial3"/>
    <dgm:cxn modelId="{464C8C60-C0C5-443C-A650-313B0DC9FCD6}" srcId="{C636441D-1AB5-4D00-976A-84C4B6CC7D62}" destId="{15A52D62-72C1-4971-BDA5-40AB39A608EF}" srcOrd="7" destOrd="0" parTransId="{009B10B6-AEA6-4981-9E0A-0588CD58A0B5}" sibTransId="{D358F1C7-F0E2-4C46-AF44-0C9F46AFFCDD}"/>
    <dgm:cxn modelId="{2CBA0AA0-58ED-4398-BDA5-F3318FB8C4B9}" type="presOf" srcId="{58F46E39-1208-4FDA-8DC1-BE658AEAA9C4}" destId="{A46C4F36-B11E-4006-84A9-610B5EA9AC66}" srcOrd="0" destOrd="0" presId="urn:microsoft.com/office/officeart/2005/8/layout/radial3"/>
    <dgm:cxn modelId="{AA6ABED3-6C88-4231-9E26-9B5DEF861C02}" srcId="{C636441D-1AB5-4D00-976A-84C4B6CC7D62}" destId="{4DD63BCF-38FC-40D6-AFC3-7181EC23E1DF}" srcOrd="8" destOrd="0" parTransId="{8E066B4B-F263-491D-ACD7-46F17B04F209}" sibTransId="{C0D24E7C-792D-4BE0-92F7-0FFF719C193C}"/>
    <dgm:cxn modelId="{4CC7DA91-E9C4-4382-8577-3F949CCDEF40}" type="presOf" srcId="{F98289EB-3CFA-4DA3-A7A8-8151426407C8}" destId="{ED7187A0-35FF-4DF7-A7FF-6F0767C814BE}" srcOrd="0" destOrd="0" presId="urn:microsoft.com/office/officeart/2005/8/layout/radial3"/>
    <dgm:cxn modelId="{782284BA-CDCA-44FF-B223-A02F1373DC30}" type="presOf" srcId="{C636441D-1AB5-4D00-976A-84C4B6CC7D62}" destId="{FF2843DC-F0FE-47EB-8258-23398F779D6D}" srcOrd="0" destOrd="0" presId="urn:microsoft.com/office/officeart/2005/8/layout/radial3"/>
    <dgm:cxn modelId="{15DF867F-1250-4B5B-994A-1575FC645E0F}" srcId="{A232ED3B-A152-4F3F-B703-C909CD9395C8}" destId="{58F46E39-1208-4FDA-8DC1-BE658AEAA9C4}" srcOrd="0" destOrd="0" parTransId="{8C0F16E1-6252-40CD-A32D-77796776B2BC}" sibTransId="{A8821465-001B-4CDD-A46E-A2652B13032E}"/>
    <dgm:cxn modelId="{B07D89C2-7CE8-4D02-A8CD-7E8B9D5AFF68}" srcId="{C636441D-1AB5-4D00-976A-84C4B6CC7D62}" destId="{1BD3ACF1-5AE8-409A-95B5-1A655DF159EE}" srcOrd="6" destOrd="0" parTransId="{66186EEE-A7AF-4481-BDF4-DB0F48EF5B4A}" sibTransId="{A25B65EA-6E0D-47CE-9178-A3034A0F84C4}"/>
    <dgm:cxn modelId="{465E9D18-05B6-42F7-B003-389A84233529}" srcId="{C636441D-1AB5-4D00-976A-84C4B6CC7D62}" destId="{0AD4DFFE-08BE-4EDC-A82E-309BBA10DCB4}" srcOrd="2" destOrd="0" parTransId="{005C1765-78B7-472D-BAC1-F80787264486}" sibTransId="{89F09823-34E9-422F-BEC1-02A636B44A32}"/>
    <dgm:cxn modelId="{1A8C68D4-064C-4A9D-9E68-6698D9C5913F}" type="presOf" srcId="{45887EB8-70CA-421B-9030-61D9D493CC14}" destId="{0BECB787-628F-453C-B25C-F4923371B78A}" srcOrd="0" destOrd="0" presId="urn:microsoft.com/office/officeart/2005/8/layout/radial3"/>
    <dgm:cxn modelId="{64A129D7-9C7D-4BEF-8612-E403500F5384}" srcId="{C636441D-1AB5-4D00-976A-84C4B6CC7D62}" destId="{ABCCC250-8EF6-4909-A6BE-4D4D370DAD0D}" srcOrd="5" destOrd="0" parTransId="{BE9FF808-B0A2-4D29-8E05-3270695DCFA2}" sibTransId="{8083091F-7081-4C4B-AF12-52935EC94382}"/>
    <dgm:cxn modelId="{6F59B225-CF96-410E-ABC5-8E8CA50236F8}" srcId="{C636441D-1AB5-4D00-976A-84C4B6CC7D62}" destId="{7542D914-038E-4467-A121-6892BC2EC607}" srcOrd="1" destOrd="0" parTransId="{9B6436A5-A801-4859-9133-92516EA8EB70}" sibTransId="{D6D9FDA5-C115-41EE-ABD0-55C6A0BE45B7}"/>
    <dgm:cxn modelId="{F8DCF2FF-7227-4212-8E8F-3A217BABCF8D}" srcId="{A232ED3B-A152-4F3F-B703-C909CD9395C8}" destId="{756603DD-1723-4DE4-8F34-D72A22BD75C7}" srcOrd="4" destOrd="0" parTransId="{88C2BA4C-398C-48E8-97CD-D81F4BAE2D63}" sibTransId="{96D29436-1D7E-4575-86E5-1462AD47C71A}"/>
    <dgm:cxn modelId="{F78EC8DE-5B61-42E3-B67D-1F867D64FE02}" type="presOf" srcId="{278CE206-73D4-4DDC-B402-A3E6CB541EB1}" destId="{557F25F3-1EE6-4A76-953B-1B84C404F41F}" srcOrd="0" destOrd="0" presId="urn:microsoft.com/office/officeart/2005/8/layout/radial3"/>
    <dgm:cxn modelId="{FBE1725E-F303-46DE-970F-D36517B56016}" srcId="{A232ED3B-A152-4F3F-B703-C909CD9395C8}" destId="{A570DA67-077B-4F69-8B1C-AC7A72D82108}" srcOrd="2" destOrd="0" parTransId="{9728B3BD-7D2F-45B6-BEFA-FDF0911E3059}" sibTransId="{10B58346-D001-4F90-AD23-7F0B476D42AB}"/>
    <dgm:cxn modelId="{9E4A2759-FA84-46D2-B725-3929F52350B6}" type="presOf" srcId="{756603DD-1723-4DE4-8F34-D72A22BD75C7}" destId="{34DD25D7-5D10-4BD6-B47E-90A68C38294E}" srcOrd="0" destOrd="0" presId="urn:microsoft.com/office/officeart/2005/8/layout/radial3"/>
    <dgm:cxn modelId="{C4C63F69-B03C-40B0-9164-84FC96BB545A}" type="presOf" srcId="{A232ED3B-A152-4F3F-B703-C909CD9395C8}" destId="{628835CB-B9A5-40F6-A9EC-0D9AB8BC6D86}" srcOrd="0" destOrd="0" presId="urn:microsoft.com/office/officeart/2005/8/layout/radial3"/>
    <dgm:cxn modelId="{06045984-16AF-45D1-8376-3A29A0A5DA1D}" srcId="{C636441D-1AB5-4D00-976A-84C4B6CC7D62}" destId="{EAAF3314-9416-4F72-89BE-791C36D12B47}" srcOrd="3" destOrd="0" parTransId="{80F1AF7F-2126-4995-BA08-95DA1100E487}" sibTransId="{1FAB3A87-44F2-4EB5-B082-B0A060A36FD1}"/>
    <dgm:cxn modelId="{6E365347-7D88-49A8-85B1-999E43C89BCA}" type="presParOf" srcId="{FF2843DC-F0FE-47EB-8258-23398F779D6D}" destId="{CED3A44B-F9A4-49FC-BF4B-776115F5294D}" srcOrd="0" destOrd="0" presId="urn:microsoft.com/office/officeart/2005/8/layout/radial3"/>
    <dgm:cxn modelId="{BD260532-F37E-425D-8135-EDA3A4AF1738}" type="presParOf" srcId="{CED3A44B-F9A4-49FC-BF4B-776115F5294D}" destId="{628835CB-B9A5-40F6-A9EC-0D9AB8BC6D86}" srcOrd="0" destOrd="0" presId="urn:microsoft.com/office/officeart/2005/8/layout/radial3"/>
    <dgm:cxn modelId="{3768D040-B5C3-4F09-AAC6-027634C46CED}" type="presParOf" srcId="{CED3A44B-F9A4-49FC-BF4B-776115F5294D}" destId="{A46C4F36-B11E-4006-84A9-610B5EA9AC66}" srcOrd="1" destOrd="0" presId="urn:microsoft.com/office/officeart/2005/8/layout/radial3"/>
    <dgm:cxn modelId="{DE672C24-C9BF-4B5F-AF6C-D61D49993C42}" type="presParOf" srcId="{CED3A44B-F9A4-49FC-BF4B-776115F5294D}" destId="{0BECB787-628F-453C-B25C-F4923371B78A}" srcOrd="2" destOrd="0" presId="urn:microsoft.com/office/officeart/2005/8/layout/radial3"/>
    <dgm:cxn modelId="{CDCDFFB3-F26A-4EFE-9231-ED5083FBFF1C}" type="presParOf" srcId="{CED3A44B-F9A4-49FC-BF4B-776115F5294D}" destId="{2119E5DB-93C7-4494-816E-E3A208D48AE6}" srcOrd="3" destOrd="0" presId="urn:microsoft.com/office/officeart/2005/8/layout/radial3"/>
    <dgm:cxn modelId="{9678224F-A2CA-4C72-8FA6-C3AFAA6A2F69}" type="presParOf" srcId="{CED3A44B-F9A4-49FC-BF4B-776115F5294D}" destId="{557F25F3-1EE6-4A76-953B-1B84C404F41F}" srcOrd="4" destOrd="0" presId="urn:microsoft.com/office/officeart/2005/8/layout/radial3"/>
    <dgm:cxn modelId="{611CAB7F-7A61-4306-8AFD-0EA8DCAADF05}" type="presParOf" srcId="{CED3A44B-F9A4-49FC-BF4B-776115F5294D}" destId="{34DD25D7-5D10-4BD6-B47E-90A68C38294E}" srcOrd="5" destOrd="0" presId="urn:microsoft.com/office/officeart/2005/8/layout/radial3"/>
    <dgm:cxn modelId="{DA39C85B-F402-4E1D-89D7-7264223179A4}" type="presParOf" srcId="{CED3A44B-F9A4-49FC-BF4B-776115F5294D}" destId="{ED7187A0-35FF-4DF7-A7FF-6F0767C814BE}" srcOrd="6" destOrd="0" presId="urn:microsoft.com/office/officeart/2005/8/layout/radial3"/>
    <dgm:cxn modelId="{B7EB65BB-BC6E-448F-A5D6-8D7CD5968C25}" type="presParOf" srcId="{CED3A44B-F9A4-49FC-BF4B-776115F5294D}" destId="{AA698AF7-56B5-41F0-9687-CCF8F51C2225}" srcOrd="7"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777AC7-82FF-45C6-A24D-FB813C2DF3C8}" type="doc">
      <dgm:prSet loTypeId="urn:microsoft.com/office/officeart/2005/8/layout/pList2" loCatId="list" qsTypeId="urn:microsoft.com/office/officeart/2005/8/quickstyle/simple1" qsCatId="simple" csTypeId="urn:microsoft.com/office/officeart/2005/8/colors/accent1_2" csCatId="accent1" phldr="1"/>
      <dgm:spPr/>
    </dgm:pt>
    <dgm:pt modelId="{F6C3B459-6A50-41D7-8BFD-9C869F9F12FD}">
      <dgm:prSet phldrT="[Текст]"/>
      <dgm:spPr/>
      <dgm:t>
        <a:bodyPr/>
        <a:lstStyle/>
        <a:p>
          <a:r>
            <a:rPr lang="en-US" b="1" dirty="0" smtClean="0"/>
            <a:t>Scientific </a:t>
          </a:r>
        </a:p>
        <a:p>
          <a:r>
            <a:rPr lang="lv-LV" b="1" dirty="0" smtClean="0"/>
            <a:t>team</a:t>
          </a:r>
          <a:endParaRPr lang="ru-RU" b="1" dirty="0"/>
        </a:p>
      </dgm:t>
    </dgm:pt>
    <dgm:pt modelId="{A6E8AF8F-E659-4424-ACFA-2C99603618E0}" type="parTrans" cxnId="{7B6A66B2-C796-4A9B-8335-AB8A7AA81B91}">
      <dgm:prSet/>
      <dgm:spPr/>
      <dgm:t>
        <a:bodyPr/>
        <a:lstStyle/>
        <a:p>
          <a:endParaRPr lang="ru-RU"/>
        </a:p>
      </dgm:t>
    </dgm:pt>
    <dgm:pt modelId="{A86A9E82-5891-414F-9A64-AF41009A517E}" type="sibTrans" cxnId="{7B6A66B2-C796-4A9B-8335-AB8A7AA81B91}">
      <dgm:prSet/>
      <dgm:spPr/>
      <dgm:t>
        <a:bodyPr/>
        <a:lstStyle/>
        <a:p>
          <a:endParaRPr lang="ru-RU"/>
        </a:p>
      </dgm:t>
    </dgm:pt>
    <dgm:pt modelId="{F986FEAA-752A-47BC-88D8-7A8197BD4D47}">
      <dgm:prSet phldrT="[Текст]"/>
      <dgm:spPr/>
      <dgm:t>
        <a:bodyPr/>
        <a:lstStyle/>
        <a:p>
          <a:r>
            <a:rPr lang="en-US" b="1" dirty="0" smtClean="0"/>
            <a:t>Project research idea</a:t>
          </a:r>
          <a:endParaRPr lang="ru-RU" dirty="0"/>
        </a:p>
      </dgm:t>
    </dgm:pt>
    <dgm:pt modelId="{0729DDED-D908-4CCC-BFDA-5D0A19801E24}" type="parTrans" cxnId="{0D404033-8CAD-4159-B0C6-5C9DEE82176B}">
      <dgm:prSet/>
      <dgm:spPr/>
      <dgm:t>
        <a:bodyPr/>
        <a:lstStyle/>
        <a:p>
          <a:endParaRPr lang="ru-RU"/>
        </a:p>
      </dgm:t>
    </dgm:pt>
    <dgm:pt modelId="{7411D161-3994-474E-AE76-3257C89FAE9D}" type="sibTrans" cxnId="{0D404033-8CAD-4159-B0C6-5C9DEE82176B}">
      <dgm:prSet/>
      <dgm:spPr/>
      <dgm:t>
        <a:bodyPr/>
        <a:lstStyle/>
        <a:p>
          <a:endParaRPr lang="ru-RU"/>
        </a:p>
      </dgm:t>
    </dgm:pt>
    <dgm:pt modelId="{E57055EE-66F5-4892-86B1-0A6F8C868E1B}">
      <dgm:prSet phldrT="[Текст]"/>
      <dgm:spPr/>
      <dgm:t>
        <a:bodyPr/>
        <a:lstStyle/>
        <a:p>
          <a:r>
            <a:rPr lang="en-US" b="1" dirty="0" smtClean="0"/>
            <a:t>Balanced consortium</a:t>
          </a:r>
          <a:endParaRPr lang="ru-RU" dirty="0"/>
        </a:p>
      </dgm:t>
    </dgm:pt>
    <dgm:pt modelId="{BACD3B29-EEE1-45FD-8615-7F10CDE6A625}" type="parTrans" cxnId="{B19CC8EC-5DEE-42D4-A558-931DAAAD9263}">
      <dgm:prSet/>
      <dgm:spPr/>
      <dgm:t>
        <a:bodyPr/>
        <a:lstStyle/>
        <a:p>
          <a:endParaRPr lang="ru-RU"/>
        </a:p>
      </dgm:t>
    </dgm:pt>
    <dgm:pt modelId="{380D4446-E7AF-41FA-987F-1C1551124833}" type="sibTrans" cxnId="{B19CC8EC-5DEE-42D4-A558-931DAAAD9263}">
      <dgm:prSet/>
      <dgm:spPr/>
      <dgm:t>
        <a:bodyPr/>
        <a:lstStyle/>
        <a:p>
          <a:endParaRPr lang="ru-RU"/>
        </a:p>
      </dgm:t>
    </dgm:pt>
    <dgm:pt modelId="{447CA64C-966F-4A57-97EC-E2F9D238E3BA}" type="pres">
      <dgm:prSet presAssocID="{31777AC7-82FF-45C6-A24D-FB813C2DF3C8}" presName="Name0" presStyleCnt="0">
        <dgm:presLayoutVars>
          <dgm:dir/>
          <dgm:resizeHandles val="exact"/>
        </dgm:presLayoutVars>
      </dgm:prSet>
      <dgm:spPr/>
    </dgm:pt>
    <dgm:pt modelId="{3510283F-E8F0-428E-87BD-6334D12E5664}" type="pres">
      <dgm:prSet presAssocID="{31777AC7-82FF-45C6-A24D-FB813C2DF3C8}" presName="bkgdShp" presStyleLbl="alignAccFollowNode1" presStyleIdx="0" presStyleCnt="1"/>
      <dgm:spPr/>
    </dgm:pt>
    <dgm:pt modelId="{8BAF41C5-FA91-41A4-8916-879EDD459454}" type="pres">
      <dgm:prSet presAssocID="{31777AC7-82FF-45C6-A24D-FB813C2DF3C8}" presName="linComp" presStyleCnt="0"/>
      <dgm:spPr/>
    </dgm:pt>
    <dgm:pt modelId="{9F498F64-3963-4301-A794-3F855AEFACB6}" type="pres">
      <dgm:prSet presAssocID="{F6C3B459-6A50-41D7-8BFD-9C869F9F12FD}" presName="compNode" presStyleCnt="0"/>
      <dgm:spPr/>
    </dgm:pt>
    <dgm:pt modelId="{8B11B802-54F6-4D8B-9979-6B7C411FA1E2}" type="pres">
      <dgm:prSet presAssocID="{F6C3B459-6A50-41D7-8BFD-9C869F9F12FD}" presName="node" presStyleLbl="node1" presStyleIdx="0" presStyleCnt="3" custFlipVert="1" custScaleY="42453" custLinFactNeighborX="0" custLinFactNeighborY="1398">
        <dgm:presLayoutVars>
          <dgm:bulletEnabled val="1"/>
        </dgm:presLayoutVars>
      </dgm:prSet>
      <dgm:spPr/>
      <dgm:t>
        <a:bodyPr/>
        <a:lstStyle/>
        <a:p>
          <a:endParaRPr lang="ru-RU"/>
        </a:p>
      </dgm:t>
    </dgm:pt>
    <dgm:pt modelId="{DD7F9BB7-0D6A-440F-8F40-E8C882D4F364}" type="pres">
      <dgm:prSet presAssocID="{F6C3B459-6A50-41D7-8BFD-9C869F9F12FD}" presName="invisiNode" presStyleLbl="node1" presStyleIdx="0" presStyleCnt="3"/>
      <dgm:spPr/>
    </dgm:pt>
    <dgm:pt modelId="{E28D2D4B-4F7B-4C9E-A584-34067F9B6CA4}" type="pres">
      <dgm:prSet presAssocID="{F6C3B459-6A50-41D7-8BFD-9C869F9F12FD}" presName="imagNode" presStyleLbl="fgImgPlace1" presStyleIdx="0" presStyleCnt="3" custScaleY="213630" custLinFactNeighborX="-973" custLinFactNeighborY="581"/>
      <dgm:spPr>
        <a:blipFill rotWithShape="1">
          <a:blip xmlns:r="http://schemas.openxmlformats.org/officeDocument/2006/relationships" r:embed="rId1"/>
          <a:stretch>
            <a:fillRect/>
          </a:stretch>
        </a:blipFill>
        <a:ln>
          <a:solidFill>
            <a:srgbClr val="0070C0"/>
          </a:solidFill>
        </a:ln>
      </dgm:spPr>
      <dgm:t>
        <a:bodyPr/>
        <a:lstStyle/>
        <a:p>
          <a:endParaRPr lang="ru-RU"/>
        </a:p>
      </dgm:t>
    </dgm:pt>
    <dgm:pt modelId="{41DEDED6-52DB-4788-8FCE-96C9C78A8DD6}" type="pres">
      <dgm:prSet presAssocID="{A86A9E82-5891-414F-9A64-AF41009A517E}" presName="sibTrans" presStyleLbl="sibTrans2D1" presStyleIdx="0" presStyleCnt="0"/>
      <dgm:spPr/>
      <dgm:t>
        <a:bodyPr/>
        <a:lstStyle/>
        <a:p>
          <a:endParaRPr lang="ru-RU"/>
        </a:p>
      </dgm:t>
    </dgm:pt>
    <dgm:pt modelId="{00E9158C-F06D-4665-8BC3-26D2382CA073}" type="pres">
      <dgm:prSet presAssocID="{F986FEAA-752A-47BC-88D8-7A8197BD4D47}" presName="compNode" presStyleCnt="0"/>
      <dgm:spPr/>
    </dgm:pt>
    <dgm:pt modelId="{3CA6F966-BCB6-4BA2-A262-09D09A14E9AC}" type="pres">
      <dgm:prSet presAssocID="{F986FEAA-752A-47BC-88D8-7A8197BD4D47}" presName="node" presStyleLbl="node1" presStyleIdx="1" presStyleCnt="3" custScaleY="41315" custLinFactNeighborX="-1268" custLinFactNeighborY="11121">
        <dgm:presLayoutVars>
          <dgm:bulletEnabled val="1"/>
        </dgm:presLayoutVars>
      </dgm:prSet>
      <dgm:spPr/>
      <dgm:t>
        <a:bodyPr/>
        <a:lstStyle/>
        <a:p>
          <a:endParaRPr lang="ru-RU"/>
        </a:p>
      </dgm:t>
    </dgm:pt>
    <dgm:pt modelId="{A1A80423-F069-4BBD-9C7E-50389507DC4B}" type="pres">
      <dgm:prSet presAssocID="{F986FEAA-752A-47BC-88D8-7A8197BD4D47}" presName="invisiNode" presStyleLbl="node1" presStyleIdx="1" presStyleCnt="3"/>
      <dgm:spPr/>
    </dgm:pt>
    <dgm:pt modelId="{27D36718-FF5F-4739-9450-725E8C7266AE}" type="pres">
      <dgm:prSet presAssocID="{F986FEAA-752A-47BC-88D8-7A8197BD4D47}" presName="imagNode" presStyleLbl="fgImgPlace1" presStyleIdx="1" presStyleCnt="3" custScaleY="213032"/>
      <dgm:spPr>
        <a:blipFill rotWithShape="1">
          <a:blip xmlns:r="http://schemas.openxmlformats.org/officeDocument/2006/relationships" r:embed="rId2"/>
          <a:stretch>
            <a:fillRect/>
          </a:stretch>
        </a:blipFill>
      </dgm:spPr>
    </dgm:pt>
    <dgm:pt modelId="{951E2B71-2D9E-405C-9EC5-AB6372871B2D}" type="pres">
      <dgm:prSet presAssocID="{7411D161-3994-474E-AE76-3257C89FAE9D}" presName="sibTrans" presStyleLbl="sibTrans2D1" presStyleIdx="0" presStyleCnt="0"/>
      <dgm:spPr/>
      <dgm:t>
        <a:bodyPr/>
        <a:lstStyle/>
        <a:p>
          <a:endParaRPr lang="ru-RU"/>
        </a:p>
      </dgm:t>
    </dgm:pt>
    <dgm:pt modelId="{0EDE6721-1098-4B2E-9570-0AD80E9CC7EF}" type="pres">
      <dgm:prSet presAssocID="{E57055EE-66F5-4892-86B1-0A6F8C868E1B}" presName="compNode" presStyleCnt="0"/>
      <dgm:spPr/>
    </dgm:pt>
    <dgm:pt modelId="{F714C485-68A9-476F-856A-3B101C4121C8}" type="pres">
      <dgm:prSet presAssocID="{E57055EE-66F5-4892-86B1-0A6F8C868E1B}" presName="node" presStyleLbl="node1" presStyleIdx="2" presStyleCnt="3" custScaleY="41429" custLinFactNeighborX="324" custLinFactNeighborY="11157">
        <dgm:presLayoutVars>
          <dgm:bulletEnabled val="1"/>
        </dgm:presLayoutVars>
      </dgm:prSet>
      <dgm:spPr/>
      <dgm:t>
        <a:bodyPr/>
        <a:lstStyle/>
        <a:p>
          <a:endParaRPr lang="ru-RU"/>
        </a:p>
      </dgm:t>
    </dgm:pt>
    <dgm:pt modelId="{35683FFD-C03E-41AE-B6E4-7F4E27A76D03}" type="pres">
      <dgm:prSet presAssocID="{E57055EE-66F5-4892-86B1-0A6F8C868E1B}" presName="invisiNode" presStyleLbl="node1" presStyleIdx="2" presStyleCnt="3"/>
      <dgm:spPr/>
    </dgm:pt>
    <dgm:pt modelId="{8FDCE3AF-5709-4F7D-B82A-F3389C26749D}" type="pres">
      <dgm:prSet presAssocID="{E57055EE-66F5-4892-86B1-0A6F8C868E1B}" presName="imagNode" presStyleLbl="fgImgPlace1" presStyleIdx="2" presStyleCnt="3" custScaleY="204483"/>
      <dgm:spPr>
        <a:blipFill rotWithShape="1">
          <a:blip xmlns:r="http://schemas.openxmlformats.org/officeDocument/2006/relationships" r:embed="rId3"/>
          <a:stretch>
            <a:fillRect/>
          </a:stretch>
        </a:blipFill>
        <a:ln>
          <a:solidFill>
            <a:srgbClr val="0070C0"/>
          </a:solidFill>
        </a:ln>
      </dgm:spPr>
    </dgm:pt>
  </dgm:ptLst>
  <dgm:cxnLst>
    <dgm:cxn modelId="{062C49C0-73C8-4437-A0F8-F5CDDD6597F6}" type="presOf" srcId="{F6C3B459-6A50-41D7-8BFD-9C869F9F12FD}" destId="{8B11B802-54F6-4D8B-9979-6B7C411FA1E2}" srcOrd="0" destOrd="0" presId="urn:microsoft.com/office/officeart/2005/8/layout/pList2"/>
    <dgm:cxn modelId="{B5736F0F-371D-4D67-91E7-67CF4AABFA8D}" type="presOf" srcId="{F986FEAA-752A-47BC-88D8-7A8197BD4D47}" destId="{3CA6F966-BCB6-4BA2-A262-09D09A14E9AC}" srcOrd="0" destOrd="0" presId="urn:microsoft.com/office/officeart/2005/8/layout/pList2"/>
    <dgm:cxn modelId="{0F24FABB-9C4E-44C5-98DD-E3BAA7442674}" type="presOf" srcId="{E57055EE-66F5-4892-86B1-0A6F8C868E1B}" destId="{F714C485-68A9-476F-856A-3B101C4121C8}" srcOrd="0" destOrd="0" presId="urn:microsoft.com/office/officeart/2005/8/layout/pList2"/>
    <dgm:cxn modelId="{7B6A66B2-C796-4A9B-8335-AB8A7AA81B91}" srcId="{31777AC7-82FF-45C6-A24D-FB813C2DF3C8}" destId="{F6C3B459-6A50-41D7-8BFD-9C869F9F12FD}" srcOrd="0" destOrd="0" parTransId="{A6E8AF8F-E659-4424-ACFA-2C99603618E0}" sibTransId="{A86A9E82-5891-414F-9A64-AF41009A517E}"/>
    <dgm:cxn modelId="{F95707B0-BF6F-4E4F-9B10-6015359C7F0A}" type="presOf" srcId="{31777AC7-82FF-45C6-A24D-FB813C2DF3C8}" destId="{447CA64C-966F-4A57-97EC-E2F9D238E3BA}" srcOrd="0" destOrd="0" presId="urn:microsoft.com/office/officeart/2005/8/layout/pList2"/>
    <dgm:cxn modelId="{EC88D047-E57A-45C6-AF1E-C92F0420AAAC}" type="presOf" srcId="{A86A9E82-5891-414F-9A64-AF41009A517E}" destId="{41DEDED6-52DB-4788-8FCE-96C9C78A8DD6}" srcOrd="0" destOrd="0" presId="urn:microsoft.com/office/officeart/2005/8/layout/pList2"/>
    <dgm:cxn modelId="{0D404033-8CAD-4159-B0C6-5C9DEE82176B}" srcId="{31777AC7-82FF-45C6-A24D-FB813C2DF3C8}" destId="{F986FEAA-752A-47BC-88D8-7A8197BD4D47}" srcOrd="1" destOrd="0" parTransId="{0729DDED-D908-4CCC-BFDA-5D0A19801E24}" sibTransId="{7411D161-3994-474E-AE76-3257C89FAE9D}"/>
    <dgm:cxn modelId="{B19CC8EC-5DEE-42D4-A558-931DAAAD9263}" srcId="{31777AC7-82FF-45C6-A24D-FB813C2DF3C8}" destId="{E57055EE-66F5-4892-86B1-0A6F8C868E1B}" srcOrd="2" destOrd="0" parTransId="{BACD3B29-EEE1-45FD-8615-7F10CDE6A625}" sibTransId="{380D4446-E7AF-41FA-987F-1C1551124833}"/>
    <dgm:cxn modelId="{7989B987-AAE5-44E9-B452-197E80DFED24}" type="presOf" srcId="{7411D161-3994-474E-AE76-3257C89FAE9D}" destId="{951E2B71-2D9E-405C-9EC5-AB6372871B2D}" srcOrd="0" destOrd="0" presId="urn:microsoft.com/office/officeart/2005/8/layout/pList2"/>
    <dgm:cxn modelId="{1FA617AC-2A79-4C79-B991-619917267B82}" type="presParOf" srcId="{447CA64C-966F-4A57-97EC-E2F9D238E3BA}" destId="{3510283F-E8F0-428E-87BD-6334D12E5664}" srcOrd="0" destOrd="0" presId="urn:microsoft.com/office/officeart/2005/8/layout/pList2"/>
    <dgm:cxn modelId="{C7FC7135-78AF-449B-86FD-A49C7DEBABF5}" type="presParOf" srcId="{447CA64C-966F-4A57-97EC-E2F9D238E3BA}" destId="{8BAF41C5-FA91-41A4-8916-879EDD459454}" srcOrd="1" destOrd="0" presId="urn:microsoft.com/office/officeart/2005/8/layout/pList2"/>
    <dgm:cxn modelId="{87B97D22-233A-44C3-B577-28065BDDA88E}" type="presParOf" srcId="{8BAF41C5-FA91-41A4-8916-879EDD459454}" destId="{9F498F64-3963-4301-A794-3F855AEFACB6}" srcOrd="0" destOrd="0" presId="urn:microsoft.com/office/officeart/2005/8/layout/pList2"/>
    <dgm:cxn modelId="{BE983DDC-DBEE-4ACB-AA69-20A259FD3172}" type="presParOf" srcId="{9F498F64-3963-4301-A794-3F855AEFACB6}" destId="{8B11B802-54F6-4D8B-9979-6B7C411FA1E2}" srcOrd="0" destOrd="0" presId="urn:microsoft.com/office/officeart/2005/8/layout/pList2"/>
    <dgm:cxn modelId="{02078635-BD06-4B32-B541-A9C50DBF3A23}" type="presParOf" srcId="{9F498F64-3963-4301-A794-3F855AEFACB6}" destId="{DD7F9BB7-0D6A-440F-8F40-E8C882D4F364}" srcOrd="1" destOrd="0" presId="urn:microsoft.com/office/officeart/2005/8/layout/pList2"/>
    <dgm:cxn modelId="{A6736FE3-EE47-4D20-86EF-D904F66DCA7F}" type="presParOf" srcId="{9F498F64-3963-4301-A794-3F855AEFACB6}" destId="{E28D2D4B-4F7B-4C9E-A584-34067F9B6CA4}" srcOrd="2" destOrd="0" presId="urn:microsoft.com/office/officeart/2005/8/layout/pList2"/>
    <dgm:cxn modelId="{CE6C2861-78B7-403D-B488-278E883AED47}" type="presParOf" srcId="{8BAF41C5-FA91-41A4-8916-879EDD459454}" destId="{41DEDED6-52DB-4788-8FCE-96C9C78A8DD6}" srcOrd="1" destOrd="0" presId="urn:microsoft.com/office/officeart/2005/8/layout/pList2"/>
    <dgm:cxn modelId="{6D7E6764-DF0D-49DF-9EAD-396E6EA14858}" type="presParOf" srcId="{8BAF41C5-FA91-41A4-8916-879EDD459454}" destId="{00E9158C-F06D-4665-8BC3-26D2382CA073}" srcOrd="2" destOrd="0" presId="urn:microsoft.com/office/officeart/2005/8/layout/pList2"/>
    <dgm:cxn modelId="{43E56263-4166-4148-9D86-6A7FF21ABAF1}" type="presParOf" srcId="{00E9158C-F06D-4665-8BC3-26D2382CA073}" destId="{3CA6F966-BCB6-4BA2-A262-09D09A14E9AC}" srcOrd="0" destOrd="0" presId="urn:microsoft.com/office/officeart/2005/8/layout/pList2"/>
    <dgm:cxn modelId="{97BA4AF0-1218-4F8B-816B-6504ACB2B17C}" type="presParOf" srcId="{00E9158C-F06D-4665-8BC3-26D2382CA073}" destId="{A1A80423-F069-4BBD-9C7E-50389507DC4B}" srcOrd="1" destOrd="0" presId="urn:microsoft.com/office/officeart/2005/8/layout/pList2"/>
    <dgm:cxn modelId="{70B7A05E-5D42-4DE2-A6C4-F57338063691}" type="presParOf" srcId="{00E9158C-F06D-4665-8BC3-26D2382CA073}" destId="{27D36718-FF5F-4739-9450-725E8C7266AE}" srcOrd="2" destOrd="0" presId="urn:microsoft.com/office/officeart/2005/8/layout/pList2"/>
    <dgm:cxn modelId="{737A4D26-D061-4FF8-A1BF-037482554BAB}" type="presParOf" srcId="{8BAF41C5-FA91-41A4-8916-879EDD459454}" destId="{951E2B71-2D9E-405C-9EC5-AB6372871B2D}" srcOrd="3" destOrd="0" presId="urn:microsoft.com/office/officeart/2005/8/layout/pList2"/>
    <dgm:cxn modelId="{0CE68D88-DA2E-4EEE-A9EC-E7A925704A73}" type="presParOf" srcId="{8BAF41C5-FA91-41A4-8916-879EDD459454}" destId="{0EDE6721-1098-4B2E-9570-0AD80E9CC7EF}" srcOrd="4" destOrd="0" presId="urn:microsoft.com/office/officeart/2005/8/layout/pList2"/>
    <dgm:cxn modelId="{168DE7C0-1197-45F3-9BEF-84FB42AF856F}" type="presParOf" srcId="{0EDE6721-1098-4B2E-9570-0AD80E9CC7EF}" destId="{F714C485-68A9-476F-856A-3B101C4121C8}" srcOrd="0" destOrd="0" presId="urn:microsoft.com/office/officeart/2005/8/layout/pList2"/>
    <dgm:cxn modelId="{B4B8FE42-3E6B-4FD6-8DCE-630CC8DFDFC1}" type="presParOf" srcId="{0EDE6721-1098-4B2E-9570-0AD80E9CC7EF}" destId="{35683FFD-C03E-41AE-B6E4-7F4E27A76D03}" srcOrd="1" destOrd="0" presId="urn:microsoft.com/office/officeart/2005/8/layout/pList2"/>
    <dgm:cxn modelId="{6EDE73CC-7CD9-4D1E-A6B1-F85094CCF3E6}" type="presParOf" srcId="{0EDE6721-1098-4B2E-9570-0AD80E9CC7EF}" destId="{8FDCE3AF-5709-4F7D-B82A-F3389C26749D}"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10283F-E8F0-428E-87BD-6334D12E5664}">
      <dsp:nvSpPr>
        <dsp:cNvPr id="0" name=""/>
        <dsp:cNvSpPr/>
      </dsp:nvSpPr>
      <dsp:spPr>
        <a:xfrm>
          <a:off x="0" y="42156"/>
          <a:ext cx="11030984" cy="2466515"/>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8D2D4B-4F7B-4C9E-A584-34067F9B6CA4}">
      <dsp:nvSpPr>
        <dsp:cNvPr id="0" name=""/>
        <dsp:cNvSpPr/>
      </dsp:nvSpPr>
      <dsp:spPr>
        <a:xfrm>
          <a:off x="299400" y="136978"/>
          <a:ext cx="3240351" cy="3864092"/>
        </a:xfrm>
        <a:prstGeom prst="roundRect">
          <a:avLst>
            <a:gd name="adj" fmla="val 10000"/>
          </a:avLst>
        </a:prstGeom>
        <a:blipFill rotWithShape="1">
          <a:blip xmlns:r="http://schemas.openxmlformats.org/officeDocument/2006/relationships" r:embed="rId1"/>
          <a:stretch>
            <a:fillRect/>
          </a:stretch>
        </a:blip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dsp:style>
    </dsp:sp>
    <dsp:sp modelId="{8B11B802-54F6-4D8B-9979-6B7C411FA1E2}">
      <dsp:nvSpPr>
        <dsp:cNvPr id="0" name=""/>
        <dsp:cNvSpPr/>
      </dsp:nvSpPr>
      <dsp:spPr>
        <a:xfrm rot="10800000" flipV="1">
          <a:off x="330929" y="4201332"/>
          <a:ext cx="3240351" cy="1279800"/>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t" anchorCtr="0">
          <a:noAutofit/>
        </a:bodyPr>
        <a:lstStyle/>
        <a:p>
          <a:pPr lvl="0" algn="ctr" defTabSz="1155700">
            <a:lnSpc>
              <a:spcPct val="90000"/>
            </a:lnSpc>
            <a:spcBef>
              <a:spcPct val="0"/>
            </a:spcBef>
            <a:spcAft>
              <a:spcPct val="35000"/>
            </a:spcAft>
          </a:pPr>
          <a:r>
            <a:rPr lang="en-US" sz="2600" b="1" kern="1200" dirty="0" smtClean="0"/>
            <a:t>Scientific </a:t>
          </a:r>
        </a:p>
        <a:p>
          <a:pPr lvl="0" algn="ctr" defTabSz="1155700">
            <a:lnSpc>
              <a:spcPct val="90000"/>
            </a:lnSpc>
            <a:spcBef>
              <a:spcPct val="0"/>
            </a:spcBef>
            <a:spcAft>
              <a:spcPct val="35000"/>
            </a:spcAft>
          </a:pPr>
          <a:r>
            <a:rPr lang="lv-LV" sz="2600" b="1" kern="1200" dirty="0" smtClean="0"/>
            <a:t>team</a:t>
          </a:r>
          <a:endParaRPr lang="ru-RU" sz="2600" b="1" kern="1200" dirty="0"/>
        </a:p>
      </dsp:txBody>
      <dsp:txXfrm rot="10800000">
        <a:off x="370287" y="4240690"/>
        <a:ext cx="3161635" cy="1240442"/>
      </dsp:txXfrm>
    </dsp:sp>
    <dsp:sp modelId="{27D36718-FF5F-4739-9450-725E8C7266AE}">
      <dsp:nvSpPr>
        <dsp:cNvPr id="0" name=""/>
        <dsp:cNvSpPr/>
      </dsp:nvSpPr>
      <dsp:spPr>
        <a:xfrm>
          <a:off x="3895316" y="137750"/>
          <a:ext cx="3240351" cy="3853275"/>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A6F966-BCB6-4BA2-A262-09D09A14E9AC}">
      <dsp:nvSpPr>
        <dsp:cNvPr id="0" name=""/>
        <dsp:cNvSpPr/>
      </dsp:nvSpPr>
      <dsp:spPr>
        <a:xfrm rot="10800000">
          <a:off x="3854228" y="4235650"/>
          <a:ext cx="3240351" cy="1245494"/>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t" anchorCtr="0">
          <a:noAutofit/>
        </a:bodyPr>
        <a:lstStyle/>
        <a:p>
          <a:pPr lvl="0" algn="ctr" defTabSz="1155700">
            <a:lnSpc>
              <a:spcPct val="90000"/>
            </a:lnSpc>
            <a:spcBef>
              <a:spcPct val="0"/>
            </a:spcBef>
            <a:spcAft>
              <a:spcPct val="35000"/>
            </a:spcAft>
          </a:pPr>
          <a:r>
            <a:rPr lang="en-US" sz="2600" b="1" kern="1200" dirty="0" smtClean="0"/>
            <a:t>Project research idea</a:t>
          </a:r>
          <a:endParaRPr lang="ru-RU" sz="2600" kern="1200" dirty="0"/>
        </a:p>
      </dsp:txBody>
      <dsp:txXfrm rot="10800000">
        <a:off x="3892531" y="4235650"/>
        <a:ext cx="3163745" cy="1207191"/>
      </dsp:txXfrm>
    </dsp:sp>
    <dsp:sp modelId="{8FDCE3AF-5709-4F7D-B82A-F3389C26749D}">
      <dsp:nvSpPr>
        <dsp:cNvPr id="0" name=""/>
        <dsp:cNvSpPr/>
      </dsp:nvSpPr>
      <dsp:spPr>
        <a:xfrm>
          <a:off x="7459702" y="175549"/>
          <a:ext cx="3240351" cy="3698643"/>
        </a:xfrm>
        <a:prstGeom prst="roundRect">
          <a:avLst>
            <a:gd name="adj" fmla="val 10000"/>
          </a:avLst>
        </a:prstGeom>
        <a:blipFill rotWithShape="1">
          <a:blip xmlns:r="http://schemas.openxmlformats.org/officeDocument/2006/relationships" r:embed="rId3"/>
          <a:stretch>
            <a:fillRect/>
          </a:stretch>
        </a:blip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dsp:style>
    </dsp:sp>
    <dsp:sp modelId="{F714C485-68A9-476F-856A-3B101C4121C8}">
      <dsp:nvSpPr>
        <dsp:cNvPr id="0" name=""/>
        <dsp:cNvSpPr/>
      </dsp:nvSpPr>
      <dsp:spPr>
        <a:xfrm rot="10800000">
          <a:off x="7470201" y="4232214"/>
          <a:ext cx="3240351" cy="1248930"/>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t" anchorCtr="0">
          <a:noAutofit/>
        </a:bodyPr>
        <a:lstStyle/>
        <a:p>
          <a:pPr lvl="0" algn="ctr" defTabSz="1155700">
            <a:lnSpc>
              <a:spcPct val="90000"/>
            </a:lnSpc>
            <a:spcBef>
              <a:spcPct val="0"/>
            </a:spcBef>
            <a:spcAft>
              <a:spcPct val="35000"/>
            </a:spcAft>
          </a:pPr>
          <a:r>
            <a:rPr lang="en-US" sz="2600" b="1" kern="1200" dirty="0" smtClean="0"/>
            <a:t>Balanced consortium</a:t>
          </a:r>
          <a:endParaRPr lang="ru-RU" sz="2600" kern="1200" dirty="0"/>
        </a:p>
      </dsp:txBody>
      <dsp:txXfrm rot="10800000">
        <a:off x="7508610" y="4232214"/>
        <a:ext cx="3163533" cy="12105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8835CB-B9A5-40F6-A9EC-0D9AB8BC6D86}">
      <dsp:nvSpPr>
        <dsp:cNvPr id="0" name=""/>
        <dsp:cNvSpPr/>
      </dsp:nvSpPr>
      <dsp:spPr>
        <a:xfrm>
          <a:off x="4177910" y="1298497"/>
          <a:ext cx="3105879" cy="3105879"/>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50800" tIns="50800" rIns="50800" bIns="50800" numCol="1" spcCol="1270" anchor="ctr" anchorCtr="0">
          <a:noAutofit/>
        </a:bodyPr>
        <a:lstStyle/>
        <a:p>
          <a:pPr lvl="0" algn="ctr" defTabSz="1778000">
            <a:lnSpc>
              <a:spcPct val="100000"/>
            </a:lnSpc>
            <a:spcBef>
              <a:spcPct val="0"/>
            </a:spcBef>
            <a:spcAft>
              <a:spcPct val="35000"/>
            </a:spcAft>
          </a:pPr>
          <a:r>
            <a:rPr lang="en-US" sz="4000" b="1" kern="1200" dirty="0" smtClean="0">
              <a:solidFill>
                <a:schemeClr val="bg1"/>
              </a:solidFill>
              <a:latin typeface="Apple Chancery" panose="03020702040506060504" pitchFamily="66" charset="0"/>
            </a:rPr>
            <a:t>NANO</a:t>
          </a:r>
        </a:p>
        <a:p>
          <a:pPr lvl="0" algn="ctr" defTabSz="1778000">
            <a:lnSpc>
              <a:spcPct val="100000"/>
            </a:lnSpc>
            <a:spcBef>
              <a:spcPct val="0"/>
            </a:spcBef>
            <a:spcAft>
              <a:spcPct val="35000"/>
            </a:spcAft>
          </a:pPr>
          <a:r>
            <a:rPr lang="en-US" sz="4000" b="1" kern="1200" dirty="0" smtClean="0">
              <a:solidFill>
                <a:schemeClr val="bg1"/>
              </a:solidFill>
              <a:latin typeface="Apple Chancery" panose="03020702040506060504" pitchFamily="66" charset="0"/>
            </a:rPr>
            <a:t>materials</a:t>
          </a:r>
          <a:endParaRPr lang="ru-RU" sz="4000" b="1" kern="1200" dirty="0">
            <a:solidFill>
              <a:schemeClr val="bg1"/>
            </a:solidFill>
          </a:endParaRPr>
        </a:p>
      </dsp:txBody>
      <dsp:txXfrm>
        <a:off x="4632755" y="1753342"/>
        <a:ext cx="2196189" cy="2196189"/>
      </dsp:txXfrm>
    </dsp:sp>
    <dsp:sp modelId="{A46C4F36-B11E-4006-84A9-610B5EA9AC66}">
      <dsp:nvSpPr>
        <dsp:cNvPr id="0" name=""/>
        <dsp:cNvSpPr/>
      </dsp:nvSpPr>
      <dsp:spPr>
        <a:xfrm>
          <a:off x="4569406" y="36633"/>
          <a:ext cx="2322887" cy="155293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i="1" kern="1200" dirty="0" smtClean="0"/>
            <a:t>Tissue engineering</a:t>
          </a:r>
          <a:endParaRPr lang="ru-RU" sz="2000" i="1" kern="1200" dirty="0" smtClean="0"/>
        </a:p>
      </dsp:txBody>
      <dsp:txXfrm>
        <a:off x="4909585" y="264056"/>
        <a:ext cx="1642529" cy="1098093"/>
      </dsp:txXfrm>
    </dsp:sp>
    <dsp:sp modelId="{0BECB787-628F-453C-B25C-F4923371B78A}">
      <dsp:nvSpPr>
        <dsp:cNvPr id="0" name=""/>
        <dsp:cNvSpPr/>
      </dsp:nvSpPr>
      <dsp:spPr>
        <a:xfrm>
          <a:off x="6218688" y="798613"/>
          <a:ext cx="2188853" cy="155293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i="1" kern="1200" dirty="0" smtClean="0"/>
            <a:t>Antimicrobials</a:t>
          </a:r>
          <a:endParaRPr lang="ru-RU" sz="2000" i="1" kern="1200" dirty="0"/>
        </a:p>
      </dsp:txBody>
      <dsp:txXfrm>
        <a:off x="6539238" y="1026036"/>
        <a:ext cx="1547753" cy="1098093"/>
      </dsp:txXfrm>
    </dsp:sp>
    <dsp:sp modelId="{2119E5DB-93C7-4494-816E-E3A208D48AE6}">
      <dsp:nvSpPr>
        <dsp:cNvPr id="0" name=""/>
        <dsp:cNvSpPr/>
      </dsp:nvSpPr>
      <dsp:spPr>
        <a:xfrm>
          <a:off x="6784277" y="2563291"/>
          <a:ext cx="2322701" cy="155293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i="1" kern="1200" dirty="0" smtClean="0"/>
            <a:t>Drug delivery</a:t>
          </a:r>
          <a:endParaRPr lang="ru-RU" sz="2000" i="1" kern="1200" dirty="0"/>
        </a:p>
      </dsp:txBody>
      <dsp:txXfrm>
        <a:off x="7124429" y="2790714"/>
        <a:ext cx="1642397" cy="1098093"/>
      </dsp:txXfrm>
    </dsp:sp>
    <dsp:sp modelId="{557F25F3-1EE6-4A76-953B-1B84C404F41F}">
      <dsp:nvSpPr>
        <dsp:cNvPr id="0" name=""/>
        <dsp:cNvSpPr/>
      </dsp:nvSpPr>
      <dsp:spPr>
        <a:xfrm>
          <a:off x="5596424" y="3883768"/>
          <a:ext cx="2025017" cy="155293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i="1" kern="1200" dirty="0" err="1" smtClean="0"/>
            <a:t>Biosensing</a:t>
          </a:r>
          <a:endParaRPr lang="ru-RU" sz="2000" i="1" kern="1200" dirty="0" smtClean="0"/>
        </a:p>
      </dsp:txBody>
      <dsp:txXfrm>
        <a:off x="5892981" y="4111191"/>
        <a:ext cx="1431903" cy="1098093"/>
      </dsp:txXfrm>
    </dsp:sp>
    <dsp:sp modelId="{34DD25D7-5D10-4BD6-B47E-90A68C38294E}">
      <dsp:nvSpPr>
        <dsp:cNvPr id="0" name=""/>
        <dsp:cNvSpPr/>
      </dsp:nvSpPr>
      <dsp:spPr>
        <a:xfrm>
          <a:off x="3795680" y="3883768"/>
          <a:ext cx="2114172" cy="155293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i="1" kern="1200" dirty="0" err="1" smtClean="0"/>
            <a:t>Bioimaging</a:t>
          </a:r>
          <a:endParaRPr lang="ru-RU" sz="2000" i="1" kern="1200" dirty="0"/>
        </a:p>
      </dsp:txBody>
      <dsp:txXfrm>
        <a:off x="4105293" y="4111191"/>
        <a:ext cx="1494946" cy="1098093"/>
      </dsp:txXfrm>
    </dsp:sp>
    <dsp:sp modelId="{ED7187A0-35FF-4DF7-A7FF-6F0767C814BE}">
      <dsp:nvSpPr>
        <dsp:cNvPr id="0" name=""/>
        <dsp:cNvSpPr/>
      </dsp:nvSpPr>
      <dsp:spPr>
        <a:xfrm>
          <a:off x="2183924" y="2489732"/>
          <a:ext cx="2517160" cy="155293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i="1" kern="1200" dirty="0" err="1" smtClean="0"/>
            <a:t>Theranostics</a:t>
          </a:r>
          <a:endParaRPr lang="ru-RU" sz="2000" i="1" kern="1200" dirty="0"/>
        </a:p>
      </dsp:txBody>
      <dsp:txXfrm>
        <a:off x="2552554" y="2717155"/>
        <a:ext cx="1779900" cy="1098093"/>
      </dsp:txXfrm>
    </dsp:sp>
    <dsp:sp modelId="{AA698AF7-56B5-41F0-9687-CCF8F51C2225}">
      <dsp:nvSpPr>
        <dsp:cNvPr id="0" name=""/>
        <dsp:cNvSpPr/>
      </dsp:nvSpPr>
      <dsp:spPr>
        <a:xfrm>
          <a:off x="3044518" y="777581"/>
          <a:ext cx="2208171" cy="155293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i="1" kern="1200" dirty="0" err="1" smtClean="0"/>
            <a:t>Photothermal</a:t>
          </a:r>
          <a:r>
            <a:rPr lang="en-US" sz="2000" i="1" kern="1200" dirty="0" smtClean="0"/>
            <a:t> therapy</a:t>
          </a:r>
          <a:endParaRPr lang="ru-RU" sz="2000" i="1" kern="1200" dirty="0" smtClean="0"/>
        </a:p>
      </dsp:txBody>
      <dsp:txXfrm>
        <a:off x="3367897" y="1005004"/>
        <a:ext cx="1561413" cy="10980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10283F-E8F0-428E-87BD-6334D12E5664}">
      <dsp:nvSpPr>
        <dsp:cNvPr id="0" name=""/>
        <dsp:cNvSpPr/>
      </dsp:nvSpPr>
      <dsp:spPr>
        <a:xfrm>
          <a:off x="0" y="42156"/>
          <a:ext cx="11030984" cy="2466515"/>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8D2D4B-4F7B-4C9E-A584-34067F9B6CA4}">
      <dsp:nvSpPr>
        <dsp:cNvPr id="0" name=""/>
        <dsp:cNvSpPr/>
      </dsp:nvSpPr>
      <dsp:spPr>
        <a:xfrm>
          <a:off x="299400" y="136978"/>
          <a:ext cx="3240351" cy="3864092"/>
        </a:xfrm>
        <a:prstGeom prst="roundRect">
          <a:avLst>
            <a:gd name="adj" fmla="val 10000"/>
          </a:avLst>
        </a:prstGeom>
        <a:blipFill rotWithShape="1">
          <a:blip xmlns:r="http://schemas.openxmlformats.org/officeDocument/2006/relationships" r:embed="rId1"/>
          <a:stretch>
            <a:fillRect/>
          </a:stretch>
        </a:blip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dsp:style>
    </dsp:sp>
    <dsp:sp modelId="{8B11B802-54F6-4D8B-9979-6B7C411FA1E2}">
      <dsp:nvSpPr>
        <dsp:cNvPr id="0" name=""/>
        <dsp:cNvSpPr/>
      </dsp:nvSpPr>
      <dsp:spPr>
        <a:xfrm rot="10800000" flipV="1">
          <a:off x="330929" y="4201332"/>
          <a:ext cx="3240351" cy="1279800"/>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t" anchorCtr="0">
          <a:noAutofit/>
        </a:bodyPr>
        <a:lstStyle/>
        <a:p>
          <a:pPr lvl="0" algn="ctr" defTabSz="1155700">
            <a:lnSpc>
              <a:spcPct val="90000"/>
            </a:lnSpc>
            <a:spcBef>
              <a:spcPct val="0"/>
            </a:spcBef>
            <a:spcAft>
              <a:spcPct val="35000"/>
            </a:spcAft>
          </a:pPr>
          <a:r>
            <a:rPr lang="en-US" sz="2600" b="1" kern="1200" dirty="0" smtClean="0"/>
            <a:t>Scientific </a:t>
          </a:r>
        </a:p>
        <a:p>
          <a:pPr lvl="0" algn="ctr" defTabSz="1155700">
            <a:lnSpc>
              <a:spcPct val="90000"/>
            </a:lnSpc>
            <a:spcBef>
              <a:spcPct val="0"/>
            </a:spcBef>
            <a:spcAft>
              <a:spcPct val="35000"/>
            </a:spcAft>
          </a:pPr>
          <a:r>
            <a:rPr lang="lv-LV" sz="2600" b="1" kern="1200" dirty="0" smtClean="0"/>
            <a:t>team</a:t>
          </a:r>
          <a:endParaRPr lang="ru-RU" sz="2600" b="1" kern="1200" dirty="0"/>
        </a:p>
      </dsp:txBody>
      <dsp:txXfrm rot="10800000">
        <a:off x="370287" y="4240690"/>
        <a:ext cx="3161635" cy="1240442"/>
      </dsp:txXfrm>
    </dsp:sp>
    <dsp:sp modelId="{27D36718-FF5F-4739-9450-725E8C7266AE}">
      <dsp:nvSpPr>
        <dsp:cNvPr id="0" name=""/>
        <dsp:cNvSpPr/>
      </dsp:nvSpPr>
      <dsp:spPr>
        <a:xfrm>
          <a:off x="3895316" y="137750"/>
          <a:ext cx="3240351" cy="3853275"/>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A6F966-BCB6-4BA2-A262-09D09A14E9AC}">
      <dsp:nvSpPr>
        <dsp:cNvPr id="0" name=""/>
        <dsp:cNvSpPr/>
      </dsp:nvSpPr>
      <dsp:spPr>
        <a:xfrm rot="10800000">
          <a:off x="3854228" y="4235650"/>
          <a:ext cx="3240351" cy="1245494"/>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t" anchorCtr="0">
          <a:noAutofit/>
        </a:bodyPr>
        <a:lstStyle/>
        <a:p>
          <a:pPr lvl="0" algn="ctr" defTabSz="1155700">
            <a:lnSpc>
              <a:spcPct val="90000"/>
            </a:lnSpc>
            <a:spcBef>
              <a:spcPct val="0"/>
            </a:spcBef>
            <a:spcAft>
              <a:spcPct val="35000"/>
            </a:spcAft>
          </a:pPr>
          <a:r>
            <a:rPr lang="en-US" sz="2600" b="1" kern="1200" dirty="0" smtClean="0"/>
            <a:t>Project research idea</a:t>
          </a:r>
          <a:endParaRPr lang="ru-RU" sz="2600" kern="1200" dirty="0"/>
        </a:p>
      </dsp:txBody>
      <dsp:txXfrm rot="10800000">
        <a:off x="3892531" y="4235650"/>
        <a:ext cx="3163745" cy="1207191"/>
      </dsp:txXfrm>
    </dsp:sp>
    <dsp:sp modelId="{8FDCE3AF-5709-4F7D-B82A-F3389C26749D}">
      <dsp:nvSpPr>
        <dsp:cNvPr id="0" name=""/>
        <dsp:cNvSpPr/>
      </dsp:nvSpPr>
      <dsp:spPr>
        <a:xfrm>
          <a:off x="7459702" y="175549"/>
          <a:ext cx="3240351" cy="3698643"/>
        </a:xfrm>
        <a:prstGeom prst="roundRect">
          <a:avLst>
            <a:gd name="adj" fmla="val 10000"/>
          </a:avLst>
        </a:prstGeom>
        <a:blipFill rotWithShape="1">
          <a:blip xmlns:r="http://schemas.openxmlformats.org/officeDocument/2006/relationships" r:embed="rId3"/>
          <a:stretch>
            <a:fillRect/>
          </a:stretch>
        </a:blip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dsp:style>
    </dsp:sp>
    <dsp:sp modelId="{F714C485-68A9-476F-856A-3B101C4121C8}">
      <dsp:nvSpPr>
        <dsp:cNvPr id="0" name=""/>
        <dsp:cNvSpPr/>
      </dsp:nvSpPr>
      <dsp:spPr>
        <a:xfrm rot="10800000">
          <a:off x="7470201" y="4232214"/>
          <a:ext cx="3240351" cy="1248930"/>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t" anchorCtr="0">
          <a:noAutofit/>
        </a:bodyPr>
        <a:lstStyle/>
        <a:p>
          <a:pPr lvl="0" algn="ctr" defTabSz="1155700">
            <a:lnSpc>
              <a:spcPct val="90000"/>
            </a:lnSpc>
            <a:spcBef>
              <a:spcPct val="0"/>
            </a:spcBef>
            <a:spcAft>
              <a:spcPct val="35000"/>
            </a:spcAft>
          </a:pPr>
          <a:r>
            <a:rPr lang="en-US" sz="2600" b="1" kern="1200" dirty="0" smtClean="0"/>
            <a:t>Balanced consortium</a:t>
          </a:r>
          <a:endParaRPr lang="ru-RU" sz="2600" kern="1200" dirty="0"/>
        </a:p>
      </dsp:txBody>
      <dsp:txXfrm rot="10800000">
        <a:off x="7508610" y="4232214"/>
        <a:ext cx="3163533" cy="1210521"/>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92F509-ABBE-4A29-AA51-328C5D8765C4}" type="datetimeFigureOut">
              <a:rPr lang="ru-RU" smtClean="0"/>
              <a:t>09.10.2023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B2D18C-3534-4705-9846-C014227B5194}" type="slidenum">
              <a:rPr lang="ru-RU" smtClean="0"/>
              <a:t>‹#›</a:t>
            </a:fld>
            <a:endParaRPr lang="ru-RU"/>
          </a:p>
        </p:txBody>
      </p:sp>
    </p:spTree>
    <p:extLst>
      <p:ext uri="{BB962C8B-B14F-4D97-AF65-F5344CB8AC3E}">
        <p14:creationId xmlns:p14="http://schemas.microsoft.com/office/powerpoint/2010/main" val="1677381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0B2D18C-3534-4705-9846-C014227B5194}" type="slidenum">
              <a:rPr lang="ru-RU" smtClean="0"/>
              <a:t>1</a:t>
            </a:fld>
            <a:endParaRPr lang="ru-RU"/>
          </a:p>
        </p:txBody>
      </p:sp>
    </p:spTree>
    <p:extLst>
      <p:ext uri="{BB962C8B-B14F-4D97-AF65-F5344CB8AC3E}">
        <p14:creationId xmlns:p14="http://schemas.microsoft.com/office/powerpoint/2010/main" val="4171069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0B2D18C-3534-4705-9846-C014227B5194}" type="slidenum">
              <a:rPr lang="ru-RU" smtClean="0"/>
              <a:t>3</a:t>
            </a:fld>
            <a:endParaRPr lang="ru-RU"/>
          </a:p>
        </p:txBody>
      </p:sp>
    </p:spTree>
    <p:extLst>
      <p:ext uri="{BB962C8B-B14F-4D97-AF65-F5344CB8AC3E}">
        <p14:creationId xmlns:p14="http://schemas.microsoft.com/office/powerpoint/2010/main" val="1450356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0B2D18C-3534-4705-9846-C014227B5194}" type="slidenum">
              <a:rPr lang="ru-RU" smtClean="0"/>
              <a:t>8</a:t>
            </a:fld>
            <a:endParaRPr lang="ru-RU"/>
          </a:p>
        </p:txBody>
      </p:sp>
    </p:spTree>
    <p:extLst>
      <p:ext uri="{BB962C8B-B14F-4D97-AF65-F5344CB8AC3E}">
        <p14:creationId xmlns:p14="http://schemas.microsoft.com/office/powerpoint/2010/main" val="2618315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3798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0B2D18C-3534-4705-9846-C014227B5194}" type="slidenum">
              <a:rPr lang="ru-RU" smtClean="0"/>
              <a:t>13</a:t>
            </a:fld>
            <a:endParaRPr lang="ru-RU"/>
          </a:p>
        </p:txBody>
      </p:sp>
    </p:spTree>
    <p:extLst>
      <p:ext uri="{BB962C8B-B14F-4D97-AF65-F5344CB8AC3E}">
        <p14:creationId xmlns:p14="http://schemas.microsoft.com/office/powerpoint/2010/main" val="1387215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61F79F33-D5ED-4A22-AC45-4DB3A747A1EB}" type="datetimeFigureOut">
              <a:rPr lang="ru-RU" smtClean="0"/>
              <a:t>09.10.2023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C73FF7B-E79E-4213-A2A1-F76E5DF73F64}" type="slidenum">
              <a:rPr lang="ru-RU" smtClean="0"/>
              <a:t>‹#›</a:t>
            </a:fld>
            <a:endParaRPr lang="ru-RU"/>
          </a:p>
        </p:txBody>
      </p:sp>
    </p:spTree>
    <p:extLst>
      <p:ext uri="{BB962C8B-B14F-4D97-AF65-F5344CB8AC3E}">
        <p14:creationId xmlns:p14="http://schemas.microsoft.com/office/powerpoint/2010/main" val="4279939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1F79F33-D5ED-4A22-AC45-4DB3A747A1EB}" type="datetimeFigureOut">
              <a:rPr lang="ru-RU" smtClean="0"/>
              <a:t>09.10.2023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C73FF7B-E79E-4213-A2A1-F76E5DF73F64}" type="slidenum">
              <a:rPr lang="ru-RU" smtClean="0"/>
              <a:t>‹#›</a:t>
            </a:fld>
            <a:endParaRPr lang="ru-RU"/>
          </a:p>
        </p:txBody>
      </p:sp>
    </p:spTree>
    <p:extLst>
      <p:ext uri="{BB962C8B-B14F-4D97-AF65-F5344CB8AC3E}">
        <p14:creationId xmlns:p14="http://schemas.microsoft.com/office/powerpoint/2010/main" val="1567541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1F79F33-D5ED-4A22-AC45-4DB3A747A1EB}" type="datetimeFigureOut">
              <a:rPr lang="ru-RU" smtClean="0"/>
              <a:t>09.10.2023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C73FF7B-E79E-4213-A2A1-F76E5DF73F64}" type="slidenum">
              <a:rPr lang="ru-RU" smtClean="0"/>
              <a:t>‹#›</a:t>
            </a:fld>
            <a:endParaRPr lang="ru-RU"/>
          </a:p>
        </p:txBody>
      </p:sp>
    </p:spTree>
    <p:extLst>
      <p:ext uri="{BB962C8B-B14F-4D97-AF65-F5344CB8AC3E}">
        <p14:creationId xmlns:p14="http://schemas.microsoft.com/office/powerpoint/2010/main" val="2542061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1F79F33-D5ED-4A22-AC45-4DB3A747A1EB}" type="datetimeFigureOut">
              <a:rPr lang="ru-RU" smtClean="0"/>
              <a:t>09.10.2023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C73FF7B-E79E-4213-A2A1-F76E5DF73F64}" type="slidenum">
              <a:rPr lang="ru-RU" smtClean="0"/>
              <a:t>‹#›</a:t>
            </a:fld>
            <a:endParaRPr lang="ru-RU"/>
          </a:p>
        </p:txBody>
      </p:sp>
    </p:spTree>
    <p:extLst>
      <p:ext uri="{BB962C8B-B14F-4D97-AF65-F5344CB8AC3E}">
        <p14:creationId xmlns:p14="http://schemas.microsoft.com/office/powerpoint/2010/main" val="181177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1F79F33-D5ED-4A22-AC45-4DB3A747A1EB}" type="datetimeFigureOut">
              <a:rPr lang="ru-RU" smtClean="0"/>
              <a:t>09.10.2023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C73FF7B-E79E-4213-A2A1-F76E5DF73F64}" type="slidenum">
              <a:rPr lang="ru-RU" smtClean="0"/>
              <a:t>‹#›</a:t>
            </a:fld>
            <a:endParaRPr lang="ru-RU"/>
          </a:p>
        </p:txBody>
      </p:sp>
    </p:spTree>
    <p:extLst>
      <p:ext uri="{BB962C8B-B14F-4D97-AF65-F5344CB8AC3E}">
        <p14:creationId xmlns:p14="http://schemas.microsoft.com/office/powerpoint/2010/main" val="2705559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61F79F33-D5ED-4A22-AC45-4DB3A747A1EB}" type="datetimeFigureOut">
              <a:rPr lang="ru-RU" smtClean="0"/>
              <a:t>09.10.2023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C73FF7B-E79E-4213-A2A1-F76E5DF73F64}" type="slidenum">
              <a:rPr lang="ru-RU" smtClean="0"/>
              <a:t>‹#›</a:t>
            </a:fld>
            <a:endParaRPr lang="ru-RU"/>
          </a:p>
        </p:txBody>
      </p:sp>
    </p:spTree>
    <p:extLst>
      <p:ext uri="{BB962C8B-B14F-4D97-AF65-F5344CB8AC3E}">
        <p14:creationId xmlns:p14="http://schemas.microsoft.com/office/powerpoint/2010/main" val="2179108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61F79F33-D5ED-4A22-AC45-4DB3A747A1EB}" type="datetimeFigureOut">
              <a:rPr lang="ru-RU" smtClean="0"/>
              <a:t>09.10.2023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C73FF7B-E79E-4213-A2A1-F76E5DF73F64}" type="slidenum">
              <a:rPr lang="ru-RU" smtClean="0"/>
              <a:t>‹#›</a:t>
            </a:fld>
            <a:endParaRPr lang="ru-RU"/>
          </a:p>
        </p:txBody>
      </p:sp>
    </p:spTree>
    <p:extLst>
      <p:ext uri="{BB962C8B-B14F-4D97-AF65-F5344CB8AC3E}">
        <p14:creationId xmlns:p14="http://schemas.microsoft.com/office/powerpoint/2010/main" val="3374754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61F79F33-D5ED-4A22-AC45-4DB3A747A1EB}" type="datetimeFigureOut">
              <a:rPr lang="ru-RU" smtClean="0"/>
              <a:t>09.10.2023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C73FF7B-E79E-4213-A2A1-F76E5DF73F64}" type="slidenum">
              <a:rPr lang="ru-RU" smtClean="0"/>
              <a:t>‹#›</a:t>
            </a:fld>
            <a:endParaRPr lang="ru-RU"/>
          </a:p>
        </p:txBody>
      </p:sp>
    </p:spTree>
    <p:extLst>
      <p:ext uri="{BB962C8B-B14F-4D97-AF65-F5344CB8AC3E}">
        <p14:creationId xmlns:p14="http://schemas.microsoft.com/office/powerpoint/2010/main" val="2115378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1F79F33-D5ED-4A22-AC45-4DB3A747A1EB}" type="datetimeFigureOut">
              <a:rPr lang="ru-RU" smtClean="0"/>
              <a:t>09.10.2023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C73FF7B-E79E-4213-A2A1-F76E5DF73F64}" type="slidenum">
              <a:rPr lang="ru-RU" smtClean="0"/>
              <a:t>‹#›</a:t>
            </a:fld>
            <a:endParaRPr lang="ru-RU"/>
          </a:p>
        </p:txBody>
      </p:sp>
    </p:spTree>
    <p:extLst>
      <p:ext uri="{BB962C8B-B14F-4D97-AF65-F5344CB8AC3E}">
        <p14:creationId xmlns:p14="http://schemas.microsoft.com/office/powerpoint/2010/main" val="3238057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61F79F33-D5ED-4A22-AC45-4DB3A747A1EB}" type="datetimeFigureOut">
              <a:rPr lang="ru-RU" smtClean="0"/>
              <a:t>09.10.2023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C73FF7B-E79E-4213-A2A1-F76E5DF73F64}" type="slidenum">
              <a:rPr lang="ru-RU" smtClean="0"/>
              <a:t>‹#›</a:t>
            </a:fld>
            <a:endParaRPr lang="ru-RU"/>
          </a:p>
        </p:txBody>
      </p:sp>
    </p:spTree>
    <p:extLst>
      <p:ext uri="{BB962C8B-B14F-4D97-AF65-F5344CB8AC3E}">
        <p14:creationId xmlns:p14="http://schemas.microsoft.com/office/powerpoint/2010/main" val="1425491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61F79F33-D5ED-4A22-AC45-4DB3A747A1EB}" type="datetimeFigureOut">
              <a:rPr lang="ru-RU" smtClean="0"/>
              <a:t>09.10.2023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C73FF7B-E79E-4213-A2A1-F76E5DF73F64}" type="slidenum">
              <a:rPr lang="ru-RU" smtClean="0"/>
              <a:t>‹#›</a:t>
            </a:fld>
            <a:endParaRPr lang="ru-RU"/>
          </a:p>
        </p:txBody>
      </p:sp>
    </p:spTree>
    <p:extLst>
      <p:ext uri="{BB962C8B-B14F-4D97-AF65-F5344CB8AC3E}">
        <p14:creationId xmlns:p14="http://schemas.microsoft.com/office/powerpoint/2010/main" val="991572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F79F33-D5ED-4A22-AC45-4DB3A747A1EB}" type="datetimeFigureOut">
              <a:rPr lang="ru-RU" smtClean="0"/>
              <a:t>09.10.2023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73FF7B-E79E-4213-A2A1-F76E5DF73F64}" type="slidenum">
              <a:rPr lang="ru-RU" smtClean="0"/>
              <a:t>‹#›</a:t>
            </a:fld>
            <a:endParaRPr lang="ru-RU"/>
          </a:p>
        </p:txBody>
      </p:sp>
    </p:spTree>
    <p:extLst>
      <p:ext uri="{BB962C8B-B14F-4D97-AF65-F5344CB8AC3E}">
        <p14:creationId xmlns:p14="http://schemas.microsoft.com/office/powerpoint/2010/main" val="9777718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pn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6.png"/><Relationship Id="rId7"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37.png"/><Relationship Id="rId3" Type="http://schemas.openxmlformats.org/officeDocument/2006/relationships/image" Target="../media/image7.png"/><Relationship Id="rId7" Type="http://schemas.openxmlformats.org/officeDocument/2006/relationships/diagramColors" Target="../diagrams/colors2.xml"/><Relationship Id="rId12"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35.png"/><Relationship Id="rId5" Type="http://schemas.openxmlformats.org/officeDocument/2006/relationships/diagramLayout" Target="../diagrams/layout2.xml"/><Relationship Id="rId10" Type="http://schemas.openxmlformats.org/officeDocument/2006/relationships/image" Target="../media/image34.jpeg"/><Relationship Id="rId4" Type="http://schemas.openxmlformats.org/officeDocument/2006/relationships/diagramData" Target="../diagrams/data2.xml"/><Relationship Id="rId9" Type="http://schemas.openxmlformats.org/officeDocument/2006/relationships/image" Target="../media/image33.jpeg"/><Relationship Id="rId1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15640" y="2584807"/>
            <a:ext cx="6176360" cy="2386834"/>
          </a:xfrm>
        </p:spPr>
        <p:txBody>
          <a:bodyPr>
            <a:normAutofit fontScale="90000"/>
          </a:bodyPr>
          <a:lstStyle/>
          <a:p>
            <a:pPr algn="ctr"/>
            <a:r>
              <a:rPr lang="en-US" b="1" dirty="0" smtClean="0">
                <a:solidFill>
                  <a:srgbClr val="002060"/>
                </a:solidFill>
              </a:rPr>
              <a:t>Success story of MSCA-SE project applications</a:t>
            </a:r>
            <a:endParaRPr lang="ru-RU" dirty="0">
              <a:solidFill>
                <a:srgbClr val="002060"/>
              </a:solidFill>
            </a:endParaRPr>
          </a:p>
        </p:txBody>
      </p:sp>
      <p:sp>
        <p:nvSpPr>
          <p:cNvPr id="3" name="Текст 2"/>
          <p:cNvSpPr>
            <a:spLocks noGrp="1"/>
          </p:cNvSpPr>
          <p:nvPr>
            <p:ph type="body" idx="1"/>
          </p:nvPr>
        </p:nvSpPr>
        <p:spPr>
          <a:xfrm>
            <a:off x="3608772" y="5106480"/>
            <a:ext cx="8488636" cy="1455683"/>
          </a:xfrm>
        </p:spPr>
        <p:txBody>
          <a:bodyPr>
            <a:normAutofit fontScale="25000" lnSpcReduction="20000"/>
          </a:bodyPr>
          <a:lstStyle/>
          <a:p>
            <a:endParaRPr lang="en-US" dirty="0" smtClean="0"/>
          </a:p>
          <a:p>
            <a:pPr algn="r"/>
            <a:r>
              <a:rPr lang="en-US" sz="9600" dirty="0">
                <a:solidFill>
                  <a:srgbClr val="002060"/>
                </a:solidFill>
              </a:rPr>
              <a:t>Viktoriia Korniienko</a:t>
            </a:r>
          </a:p>
          <a:p>
            <a:pPr algn="r"/>
            <a:r>
              <a:rPr lang="en-US" sz="7200" i="1" dirty="0">
                <a:solidFill>
                  <a:srgbClr val="002060"/>
                </a:solidFill>
              </a:rPr>
              <a:t>PhD, MD, Senior Visiting Researcher</a:t>
            </a:r>
          </a:p>
          <a:p>
            <a:pPr algn="r"/>
            <a:r>
              <a:rPr lang="en-US" sz="7200" i="1" dirty="0">
                <a:solidFill>
                  <a:srgbClr val="002060"/>
                </a:solidFill>
              </a:rPr>
              <a:t>Laboratory of optical biosensors and functional nanomaterials</a:t>
            </a:r>
          </a:p>
          <a:p>
            <a:pPr algn="r"/>
            <a:r>
              <a:rPr lang="en-US" sz="7200" i="1" dirty="0">
                <a:solidFill>
                  <a:srgbClr val="002060"/>
                </a:solidFill>
              </a:rPr>
              <a:t>Institute of Atomic Physics and Spectroscopy</a:t>
            </a:r>
            <a:endParaRPr lang="ru-RU" sz="7200" i="1" dirty="0">
              <a:solidFill>
                <a:srgbClr val="002060"/>
              </a:solidFill>
            </a:endParaRPr>
          </a:p>
        </p:txBody>
      </p:sp>
      <p:pic>
        <p:nvPicPr>
          <p:cNvPr id="4" name="Рисунок 3"/>
          <p:cNvPicPr>
            <a:picLocks noChangeAspect="1"/>
          </p:cNvPicPr>
          <p:nvPr/>
        </p:nvPicPr>
        <p:blipFill>
          <a:blip r:embed="rId3"/>
          <a:stretch>
            <a:fillRect/>
          </a:stretch>
        </p:blipFill>
        <p:spPr>
          <a:xfrm>
            <a:off x="335835" y="186067"/>
            <a:ext cx="2800350" cy="1628775"/>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9889" y="186067"/>
            <a:ext cx="1631667" cy="1628775"/>
          </a:xfrm>
          <a:prstGeom prst="rect">
            <a:avLst/>
          </a:prstGeom>
        </p:spPr>
      </p:pic>
      <p:pic>
        <p:nvPicPr>
          <p:cNvPr id="6" name="Рисунок 5"/>
          <p:cNvPicPr>
            <a:picLocks noChangeAspect="1"/>
          </p:cNvPicPr>
          <p:nvPr/>
        </p:nvPicPr>
        <p:blipFill>
          <a:blip r:embed="rId5"/>
          <a:stretch>
            <a:fillRect/>
          </a:stretch>
        </p:blipFill>
        <p:spPr>
          <a:xfrm>
            <a:off x="335835" y="2364827"/>
            <a:ext cx="5776234" cy="4332175"/>
          </a:xfrm>
          <a:prstGeom prst="rect">
            <a:avLst/>
          </a:prstGeom>
        </p:spPr>
      </p:pic>
      <p:sp>
        <p:nvSpPr>
          <p:cNvPr id="7" name="Прямоугольник 6"/>
          <p:cNvSpPr/>
          <p:nvPr/>
        </p:nvSpPr>
        <p:spPr>
          <a:xfrm>
            <a:off x="3465245" y="614512"/>
            <a:ext cx="4308410" cy="1200329"/>
          </a:xfrm>
          <a:prstGeom prst="rect">
            <a:avLst/>
          </a:prstGeom>
        </p:spPr>
        <p:txBody>
          <a:bodyPr wrap="square">
            <a:spAutoFit/>
          </a:bodyPr>
          <a:lstStyle/>
          <a:p>
            <a:pPr algn="ctr"/>
            <a:r>
              <a:rPr lang="en-US" dirty="0">
                <a:solidFill>
                  <a:srgbClr val="002060"/>
                </a:solidFill>
              </a:rPr>
              <a:t>HORIZON-MSCA-2022-SE-01</a:t>
            </a:r>
          </a:p>
          <a:p>
            <a:pPr algn="ctr"/>
            <a:r>
              <a:rPr lang="en-US" dirty="0" smtClean="0">
                <a:solidFill>
                  <a:srgbClr val="002060"/>
                </a:solidFill>
              </a:rPr>
              <a:t>MSCA </a:t>
            </a:r>
            <a:r>
              <a:rPr lang="en-US" dirty="0">
                <a:solidFill>
                  <a:srgbClr val="002060"/>
                </a:solidFill>
              </a:rPr>
              <a:t>Staff Exchanges </a:t>
            </a:r>
            <a:r>
              <a:rPr lang="en-US" dirty="0" smtClean="0">
                <a:solidFill>
                  <a:srgbClr val="002060"/>
                </a:solidFill>
              </a:rPr>
              <a:t>2022</a:t>
            </a:r>
          </a:p>
          <a:p>
            <a:pPr algn="ctr"/>
            <a:r>
              <a:rPr lang="en-US" b="1" dirty="0">
                <a:solidFill>
                  <a:srgbClr val="002060"/>
                </a:solidFill>
              </a:rPr>
              <a:t>HORIZON-TMA-MSCA-SE</a:t>
            </a:r>
          </a:p>
          <a:p>
            <a:pPr algn="ctr"/>
            <a:r>
              <a:rPr lang="en-US" dirty="0" smtClean="0">
                <a:solidFill>
                  <a:srgbClr val="002060"/>
                </a:solidFill>
              </a:rPr>
              <a:t>A-21563-ZR-N-109 - </a:t>
            </a:r>
            <a:r>
              <a:rPr lang="en-US" b="1" i="1" dirty="0" smtClean="0">
                <a:solidFill>
                  <a:srgbClr val="002060"/>
                </a:solidFill>
                <a:latin typeface="Algerian" panose="04020705040A02060702" pitchFamily="82" charset="0"/>
              </a:rPr>
              <a:t>ESCULAPE</a:t>
            </a:r>
            <a:r>
              <a:rPr lang="en-US" dirty="0" smtClean="0">
                <a:solidFill>
                  <a:srgbClr val="002060"/>
                </a:solidFill>
              </a:rPr>
              <a:t> 101131147</a:t>
            </a:r>
          </a:p>
        </p:txBody>
      </p:sp>
      <p:pic>
        <p:nvPicPr>
          <p:cNvPr id="8" name="Рисунок 7"/>
          <p:cNvPicPr>
            <a:picLocks noChangeAspect="1"/>
          </p:cNvPicPr>
          <p:nvPr/>
        </p:nvPicPr>
        <p:blipFill>
          <a:blip r:embed="rId6"/>
          <a:stretch>
            <a:fillRect/>
          </a:stretch>
        </p:blipFill>
        <p:spPr>
          <a:xfrm>
            <a:off x="4088560" y="5295995"/>
            <a:ext cx="1927080" cy="1266168"/>
          </a:xfrm>
          <a:prstGeom prst="rect">
            <a:avLst/>
          </a:prstGeom>
        </p:spPr>
      </p:pic>
      <p:pic>
        <p:nvPicPr>
          <p:cNvPr id="9" name="Рисунок 8"/>
          <p:cNvPicPr>
            <a:picLocks noChangeAspect="1"/>
          </p:cNvPicPr>
          <p:nvPr/>
        </p:nvPicPr>
        <p:blipFill>
          <a:blip r:embed="rId7"/>
          <a:stretch>
            <a:fillRect/>
          </a:stretch>
        </p:blipFill>
        <p:spPr>
          <a:xfrm>
            <a:off x="8188635" y="186890"/>
            <a:ext cx="1383249" cy="2055572"/>
          </a:xfrm>
          <a:prstGeom prst="rect">
            <a:avLst/>
          </a:prstGeom>
        </p:spPr>
      </p:pic>
    </p:spTree>
    <p:extLst>
      <p:ext uri="{BB962C8B-B14F-4D97-AF65-F5344CB8AC3E}">
        <p14:creationId xmlns:p14="http://schemas.microsoft.com/office/powerpoint/2010/main" val="20474881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a:stretch>
            <a:fillRect/>
          </a:stretch>
        </p:blipFill>
        <p:spPr>
          <a:xfrm>
            <a:off x="10900125" y="190308"/>
            <a:ext cx="1091279" cy="1085182"/>
          </a:xfrm>
          <a:prstGeom prst="rect">
            <a:avLst/>
          </a:prstGeom>
        </p:spPr>
      </p:pic>
      <p:pic>
        <p:nvPicPr>
          <p:cNvPr id="3" name="Рисунок 2"/>
          <p:cNvPicPr>
            <a:picLocks noChangeAspect="1"/>
          </p:cNvPicPr>
          <p:nvPr/>
        </p:nvPicPr>
        <p:blipFill>
          <a:blip r:embed="rId3"/>
          <a:stretch>
            <a:fillRect/>
          </a:stretch>
        </p:blipFill>
        <p:spPr>
          <a:xfrm>
            <a:off x="10972392" y="157248"/>
            <a:ext cx="1089302" cy="1089302"/>
          </a:xfrm>
          <a:prstGeom prst="rect">
            <a:avLst/>
          </a:prstGeom>
        </p:spPr>
      </p:pic>
      <p:grpSp>
        <p:nvGrpSpPr>
          <p:cNvPr id="6" name="Группа 5"/>
          <p:cNvGrpSpPr/>
          <p:nvPr/>
        </p:nvGrpSpPr>
        <p:grpSpPr>
          <a:xfrm>
            <a:off x="385001" y="213945"/>
            <a:ext cx="1886769" cy="2123090"/>
            <a:chOff x="4517571" y="97971"/>
            <a:chExt cx="3287486" cy="6553200"/>
          </a:xfrm>
        </p:grpSpPr>
        <p:sp>
          <p:nvSpPr>
            <p:cNvPr id="7" name="Прямоугольник 6"/>
            <p:cNvSpPr/>
            <p:nvPr/>
          </p:nvSpPr>
          <p:spPr>
            <a:xfrm>
              <a:off x="4517571" y="97971"/>
              <a:ext cx="3287486" cy="6553200"/>
            </a:xfrm>
            <a:prstGeom prst="rect">
              <a:avLst/>
            </a:prstGeom>
            <a:pattFill prst="dotDmnd">
              <a:fgClr>
                <a:schemeClr val="accent2"/>
              </a:fgClr>
              <a:bgClr>
                <a:schemeClr val="bg1"/>
              </a:bgClr>
            </a:patt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p:cNvPicPr>
              <a:picLocks noChangeAspect="1"/>
            </p:cNvPicPr>
            <p:nvPr/>
          </p:nvPicPr>
          <p:blipFill rotWithShape="1">
            <a:blip r:embed="rId4"/>
            <a:srcRect l="30034" t="3836" r="34950" b="5445"/>
            <a:stretch/>
          </p:blipFill>
          <p:spPr>
            <a:xfrm>
              <a:off x="4937235" y="263509"/>
              <a:ext cx="2469930" cy="6222124"/>
            </a:xfrm>
            <a:prstGeom prst="rect">
              <a:avLst/>
            </a:prstGeom>
            <a:pattFill prst="dashHorz">
              <a:fgClr>
                <a:schemeClr val="accent2"/>
              </a:fgClr>
              <a:bgClr>
                <a:schemeClr val="bg1"/>
              </a:bgClr>
            </a:pattFill>
            <a:ln w="38100" cmpd="tri">
              <a:solidFill>
                <a:schemeClr val="accent2">
                  <a:lumMod val="75000"/>
                </a:schemeClr>
              </a:solidFill>
            </a:ln>
          </p:spPr>
        </p:pic>
      </p:grpSp>
      <p:sp>
        <p:nvSpPr>
          <p:cNvPr id="2" name="Прямоугольник 1"/>
          <p:cNvSpPr/>
          <p:nvPr/>
        </p:nvSpPr>
        <p:spPr>
          <a:xfrm>
            <a:off x="2399017" y="871361"/>
            <a:ext cx="8159140" cy="1200329"/>
          </a:xfrm>
          <a:prstGeom prst="rect">
            <a:avLst/>
          </a:prstGeom>
        </p:spPr>
        <p:txBody>
          <a:bodyPr wrap="square">
            <a:spAutoFit/>
          </a:bodyPr>
          <a:lstStyle/>
          <a:p>
            <a:pPr algn="ctr"/>
            <a:r>
              <a:rPr lang="en-US" sz="2400" b="1" dirty="0">
                <a:solidFill>
                  <a:schemeClr val="accent1"/>
                </a:solidFill>
              </a:rPr>
              <a:t>E</a:t>
            </a:r>
            <a:r>
              <a:rPr lang="en-US" sz="2400" b="1" dirty="0"/>
              <a:t>LECTRO-CONDUCTIVE POLYMERIC 3D </a:t>
            </a:r>
            <a:r>
              <a:rPr lang="en-US" sz="2400" b="1" dirty="0">
                <a:solidFill>
                  <a:schemeClr val="accent1"/>
                </a:solidFill>
              </a:rPr>
              <a:t>SC</a:t>
            </a:r>
            <a:r>
              <a:rPr lang="en-US" sz="2400" b="1" dirty="0"/>
              <a:t>AFFOLDS AS NOVE</a:t>
            </a:r>
            <a:r>
              <a:rPr lang="en-US" sz="2400" b="1" dirty="0">
                <a:solidFill>
                  <a:schemeClr val="accent1"/>
                </a:solidFill>
              </a:rPr>
              <a:t>L</a:t>
            </a:r>
            <a:r>
              <a:rPr lang="en-US" sz="2400" b="1" dirty="0"/>
              <a:t> STRATEGIES FOR </a:t>
            </a:r>
            <a:br>
              <a:rPr lang="en-US" sz="2400" b="1" dirty="0"/>
            </a:br>
            <a:r>
              <a:rPr lang="en-US" sz="2400" b="1" dirty="0"/>
              <a:t>BIOMEDICAL </a:t>
            </a:r>
            <a:r>
              <a:rPr lang="en-US" sz="2400" b="1" dirty="0">
                <a:solidFill>
                  <a:schemeClr val="accent1"/>
                </a:solidFill>
              </a:rPr>
              <a:t>AP</a:t>
            </a:r>
            <a:r>
              <a:rPr lang="en-US" sz="2400" b="1" dirty="0"/>
              <a:t>PLICATIONS</a:t>
            </a:r>
            <a:endParaRPr lang="ru-RU" sz="2400" dirty="0"/>
          </a:p>
        </p:txBody>
      </p:sp>
      <p:sp>
        <p:nvSpPr>
          <p:cNvPr id="9" name="Прямоугольник 8"/>
          <p:cNvSpPr/>
          <p:nvPr/>
        </p:nvSpPr>
        <p:spPr>
          <a:xfrm>
            <a:off x="4746637" y="190308"/>
            <a:ext cx="3283271" cy="769441"/>
          </a:xfrm>
          <a:prstGeom prst="rect">
            <a:avLst/>
          </a:prstGeom>
        </p:spPr>
        <p:txBody>
          <a:bodyPr wrap="none">
            <a:spAutoFit/>
          </a:bodyPr>
          <a:lstStyle/>
          <a:p>
            <a:r>
              <a:rPr lang="en-US" sz="4400" b="1" dirty="0" smtClean="0">
                <a:solidFill>
                  <a:srgbClr val="C00000"/>
                </a:solidFill>
                <a:latin typeface="Apple Chancery" panose="03020702040506060504" pitchFamily="66" charset="0"/>
              </a:rPr>
              <a:t>ESCULAPE</a:t>
            </a:r>
            <a:endParaRPr lang="ru-RU" sz="4400" b="1" dirty="0">
              <a:solidFill>
                <a:srgbClr val="C00000"/>
              </a:solidFill>
            </a:endParaRPr>
          </a:p>
        </p:txBody>
      </p:sp>
      <p:pic>
        <p:nvPicPr>
          <p:cNvPr id="11" name="Рисунок 10"/>
          <p:cNvPicPr>
            <a:picLocks noChangeAspect="1"/>
          </p:cNvPicPr>
          <p:nvPr/>
        </p:nvPicPr>
        <p:blipFill rotWithShape="1">
          <a:blip r:embed="rId5"/>
          <a:srcRect l="12883"/>
          <a:stretch/>
        </p:blipFill>
        <p:spPr>
          <a:xfrm>
            <a:off x="2962850" y="2071690"/>
            <a:ext cx="8777205" cy="4709679"/>
          </a:xfrm>
          <a:prstGeom prst="rect">
            <a:avLst/>
          </a:prstGeom>
          <a:solidFill>
            <a:schemeClr val="accent2">
              <a:lumMod val="50000"/>
            </a:schemeClr>
          </a:solidFill>
          <a:ln w="3175" cmpd="sng">
            <a:solidFill>
              <a:schemeClr val="accent2">
                <a:lumMod val="50000"/>
              </a:schemeClr>
            </a:solidFill>
          </a:ln>
        </p:spPr>
      </p:pic>
      <p:sp>
        <p:nvSpPr>
          <p:cNvPr id="12" name="Прямоугольник 11"/>
          <p:cNvSpPr/>
          <p:nvPr/>
        </p:nvSpPr>
        <p:spPr>
          <a:xfrm>
            <a:off x="0" y="3943844"/>
            <a:ext cx="3038204" cy="1200329"/>
          </a:xfrm>
          <a:prstGeom prst="rect">
            <a:avLst/>
          </a:prstGeom>
        </p:spPr>
        <p:txBody>
          <a:bodyPr wrap="none">
            <a:spAutoFit/>
          </a:bodyPr>
          <a:lstStyle/>
          <a:p>
            <a:pPr marL="285750" indent="-285750">
              <a:buFontTx/>
              <a:buChar char="-"/>
            </a:pPr>
            <a:r>
              <a:rPr lang="lv-LV" sz="2400" dirty="0" smtClean="0"/>
              <a:t>7</a:t>
            </a:r>
            <a:r>
              <a:rPr lang="en-US" sz="2400" dirty="0" smtClean="0"/>
              <a:t> Academic partners</a:t>
            </a:r>
          </a:p>
          <a:p>
            <a:pPr marL="285750" indent="-285750">
              <a:buFontTx/>
              <a:buChar char="-"/>
            </a:pPr>
            <a:r>
              <a:rPr lang="lv-LV" sz="2400" dirty="0" smtClean="0"/>
              <a:t>3</a:t>
            </a:r>
            <a:r>
              <a:rPr lang="en-US" sz="2400" dirty="0" smtClean="0"/>
              <a:t> Industrial partners</a:t>
            </a:r>
            <a:endParaRPr lang="lv-LV" sz="2400" dirty="0" smtClean="0"/>
          </a:p>
          <a:p>
            <a:pPr marL="285750" indent="-285750">
              <a:buFontTx/>
              <a:buChar char="-"/>
            </a:pPr>
            <a:r>
              <a:rPr lang="lv-LV" sz="2400" dirty="0"/>
              <a:t>1</a:t>
            </a:r>
            <a:r>
              <a:rPr lang="en-US" sz="2400" dirty="0" smtClean="0"/>
              <a:t> Associate partners</a:t>
            </a:r>
          </a:p>
        </p:txBody>
      </p:sp>
    </p:spTree>
    <p:extLst>
      <p:ext uri="{BB962C8B-B14F-4D97-AF65-F5344CB8AC3E}">
        <p14:creationId xmlns:p14="http://schemas.microsoft.com/office/powerpoint/2010/main" val="38094930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a:stretch>
            <a:fillRect/>
          </a:stretch>
        </p:blipFill>
        <p:spPr>
          <a:xfrm>
            <a:off x="10900125" y="190308"/>
            <a:ext cx="1091279" cy="1085182"/>
          </a:xfrm>
          <a:prstGeom prst="rect">
            <a:avLst/>
          </a:prstGeom>
        </p:spPr>
      </p:pic>
      <p:pic>
        <p:nvPicPr>
          <p:cNvPr id="3" name="Рисунок 2"/>
          <p:cNvPicPr>
            <a:picLocks noChangeAspect="1"/>
          </p:cNvPicPr>
          <p:nvPr/>
        </p:nvPicPr>
        <p:blipFill>
          <a:blip r:embed="rId3"/>
          <a:stretch>
            <a:fillRect/>
          </a:stretch>
        </p:blipFill>
        <p:spPr>
          <a:xfrm>
            <a:off x="10972392" y="157248"/>
            <a:ext cx="1089302" cy="1089302"/>
          </a:xfrm>
          <a:prstGeom prst="rect">
            <a:avLst/>
          </a:prstGeom>
        </p:spPr>
      </p:pic>
      <p:pic>
        <p:nvPicPr>
          <p:cNvPr id="4" name="Рисунок 3"/>
          <p:cNvPicPr>
            <a:picLocks noChangeAspect="1"/>
          </p:cNvPicPr>
          <p:nvPr/>
        </p:nvPicPr>
        <p:blipFill>
          <a:blip r:embed="rId4"/>
          <a:stretch>
            <a:fillRect/>
          </a:stretch>
        </p:blipFill>
        <p:spPr>
          <a:xfrm>
            <a:off x="181537" y="373118"/>
            <a:ext cx="10790855" cy="6400800"/>
          </a:xfrm>
          <a:prstGeom prst="rect">
            <a:avLst/>
          </a:prstGeom>
        </p:spPr>
      </p:pic>
    </p:spTree>
    <p:extLst>
      <p:ext uri="{BB962C8B-B14F-4D97-AF65-F5344CB8AC3E}">
        <p14:creationId xmlns:p14="http://schemas.microsoft.com/office/powerpoint/2010/main" val="32485982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a:stretch>
            <a:fillRect/>
          </a:stretch>
        </p:blipFill>
        <p:spPr>
          <a:xfrm>
            <a:off x="10900125" y="190308"/>
            <a:ext cx="1091279" cy="1085182"/>
          </a:xfrm>
          <a:prstGeom prst="rect">
            <a:avLst/>
          </a:prstGeom>
        </p:spPr>
      </p:pic>
      <p:pic>
        <p:nvPicPr>
          <p:cNvPr id="3" name="Рисунок 2"/>
          <p:cNvPicPr>
            <a:picLocks noChangeAspect="1"/>
          </p:cNvPicPr>
          <p:nvPr/>
        </p:nvPicPr>
        <p:blipFill>
          <a:blip r:embed="rId3"/>
          <a:stretch>
            <a:fillRect/>
          </a:stretch>
        </p:blipFill>
        <p:spPr>
          <a:xfrm>
            <a:off x="10972392" y="157248"/>
            <a:ext cx="1089302" cy="1089302"/>
          </a:xfrm>
          <a:prstGeom prst="rect">
            <a:avLst/>
          </a:prstGeom>
        </p:spPr>
      </p:pic>
      <p:sp>
        <p:nvSpPr>
          <p:cNvPr id="2" name="Прямоугольник 1"/>
          <p:cNvSpPr/>
          <p:nvPr/>
        </p:nvSpPr>
        <p:spPr>
          <a:xfrm>
            <a:off x="1008793" y="378956"/>
            <a:ext cx="9368911" cy="707886"/>
          </a:xfrm>
          <a:prstGeom prst="rect">
            <a:avLst/>
          </a:prstGeom>
        </p:spPr>
        <p:txBody>
          <a:bodyPr wrap="none">
            <a:spAutoFit/>
          </a:bodyPr>
          <a:lstStyle/>
          <a:p>
            <a:r>
              <a:rPr lang="en-US" sz="4000" dirty="0">
                <a:solidFill>
                  <a:srgbClr val="002060"/>
                </a:solidFill>
                <a:latin typeface="Calibri" panose="020F0502020204030204" pitchFamily="34" charset="0"/>
                <a:cs typeface="Calibri" panose="020F0502020204030204" pitchFamily="34" charset="0"/>
              </a:rPr>
              <a:t>Small and medium-sized enterprises (SMEs) </a:t>
            </a:r>
            <a:endParaRPr lang="ru-RU" sz="4000" dirty="0">
              <a:solidFill>
                <a:srgbClr val="002060"/>
              </a:solidFill>
              <a:latin typeface="Calibri" panose="020F0502020204030204" pitchFamily="34" charset="0"/>
              <a:cs typeface="Calibri" panose="020F0502020204030204" pitchFamily="34" charset="0"/>
            </a:endParaRPr>
          </a:p>
        </p:txBody>
      </p:sp>
      <p:sp>
        <p:nvSpPr>
          <p:cNvPr id="23" name="Прямоугольник 22"/>
          <p:cNvSpPr/>
          <p:nvPr/>
        </p:nvSpPr>
        <p:spPr>
          <a:xfrm>
            <a:off x="9621980" y="4818932"/>
            <a:ext cx="1874215" cy="1200329"/>
          </a:xfrm>
          <a:prstGeom prst="rect">
            <a:avLst/>
          </a:prstGeom>
          <a:solidFill>
            <a:schemeClr val="lt1"/>
          </a:solidFill>
          <a:ln>
            <a:solidFill>
              <a:schemeClr val="accent6"/>
            </a:solidFill>
          </a:ln>
          <a:scene3d>
            <a:camera prst="orthographicFront"/>
            <a:lightRig rig="threePt" dir="t"/>
          </a:scene3d>
          <a:sp3d>
            <a:bevelT w="101600" prst="riblet"/>
          </a:sp3d>
        </p:spPr>
        <p:txBody>
          <a:bodyPr wrap="square">
            <a:spAutoFit/>
          </a:bodyPr>
          <a:lstStyle/>
          <a:p>
            <a:pPr algn="ctr"/>
            <a:r>
              <a:rPr lang="en-US" b="1" dirty="0" smtClean="0"/>
              <a:t>Access </a:t>
            </a:r>
          </a:p>
          <a:p>
            <a:pPr algn="ctr"/>
            <a:r>
              <a:rPr lang="en-US" b="1" dirty="0" smtClean="0"/>
              <a:t>to</a:t>
            </a:r>
          </a:p>
          <a:p>
            <a:pPr algn="ctr"/>
            <a:r>
              <a:rPr lang="en-US" b="1" dirty="0"/>
              <a:t>r</a:t>
            </a:r>
            <a:r>
              <a:rPr lang="en-US" b="1" dirty="0" smtClean="0"/>
              <a:t>esearch </a:t>
            </a:r>
          </a:p>
          <a:p>
            <a:pPr algn="ctr"/>
            <a:r>
              <a:rPr lang="en-US" b="1" dirty="0" smtClean="0"/>
              <a:t>facilities</a:t>
            </a:r>
            <a:endParaRPr lang="en-US" dirty="0"/>
          </a:p>
        </p:txBody>
      </p:sp>
      <p:sp>
        <p:nvSpPr>
          <p:cNvPr id="24" name="Прямоугольник 23"/>
          <p:cNvSpPr/>
          <p:nvPr/>
        </p:nvSpPr>
        <p:spPr>
          <a:xfrm>
            <a:off x="10102866" y="3278044"/>
            <a:ext cx="1451136" cy="923330"/>
          </a:xfrm>
          <a:prstGeom prst="rect">
            <a:avLst/>
          </a:prstGeom>
          <a:solidFill>
            <a:schemeClr val="bg1"/>
          </a:solidFill>
          <a:ln>
            <a:solidFill>
              <a:schemeClr val="accent6"/>
            </a:solidFill>
          </a:ln>
          <a:scene3d>
            <a:camera prst="orthographicFront"/>
            <a:lightRig rig="threePt" dir="t"/>
          </a:scene3d>
          <a:sp3d>
            <a:bevelT/>
          </a:sp3d>
        </p:spPr>
        <p:txBody>
          <a:bodyPr wrap="square">
            <a:spAutoFit/>
          </a:bodyPr>
          <a:lstStyle/>
          <a:p>
            <a:pPr algn="ctr"/>
            <a:r>
              <a:rPr lang="en-US" b="1" dirty="0" smtClean="0"/>
              <a:t>Access to</a:t>
            </a:r>
          </a:p>
          <a:p>
            <a:pPr algn="ctr"/>
            <a:r>
              <a:rPr lang="en-US" b="1" dirty="0" smtClean="0"/>
              <a:t> new</a:t>
            </a:r>
          </a:p>
          <a:p>
            <a:pPr algn="ctr"/>
            <a:r>
              <a:rPr lang="en-US" b="1" dirty="0" smtClean="0"/>
              <a:t>technology</a:t>
            </a:r>
            <a:endParaRPr lang="en-US" dirty="0"/>
          </a:p>
        </p:txBody>
      </p:sp>
      <p:sp>
        <p:nvSpPr>
          <p:cNvPr id="25" name="Прямоугольник 24"/>
          <p:cNvSpPr/>
          <p:nvPr/>
        </p:nvSpPr>
        <p:spPr>
          <a:xfrm>
            <a:off x="9759199" y="2170047"/>
            <a:ext cx="1383971" cy="646331"/>
          </a:xfrm>
          <a:prstGeom prst="rect">
            <a:avLst/>
          </a:prstGeom>
          <a:solidFill>
            <a:schemeClr val="bg1"/>
          </a:solidFill>
          <a:ln>
            <a:solidFill>
              <a:srgbClr val="00B050"/>
            </a:solidFill>
          </a:ln>
          <a:scene3d>
            <a:camera prst="orthographicFront"/>
            <a:lightRig rig="threePt" dir="t"/>
          </a:scene3d>
          <a:sp3d>
            <a:bevelT/>
          </a:sp3d>
        </p:spPr>
        <p:txBody>
          <a:bodyPr wrap="square">
            <a:spAutoFit/>
          </a:bodyPr>
          <a:lstStyle/>
          <a:p>
            <a:pPr algn="ctr"/>
            <a:r>
              <a:rPr lang="en-US" b="1" dirty="0" smtClean="0"/>
              <a:t>Access to</a:t>
            </a:r>
          </a:p>
          <a:p>
            <a:pPr algn="ctr"/>
            <a:r>
              <a:rPr lang="en-US" b="1" dirty="0" smtClean="0"/>
              <a:t>new market</a:t>
            </a:r>
            <a:endParaRPr lang="en-US" dirty="0"/>
          </a:p>
        </p:txBody>
      </p:sp>
      <p:pic>
        <p:nvPicPr>
          <p:cNvPr id="4" name="Рисунок 3"/>
          <p:cNvPicPr>
            <a:picLocks noChangeAspect="1"/>
          </p:cNvPicPr>
          <p:nvPr/>
        </p:nvPicPr>
        <p:blipFill rotWithShape="1">
          <a:blip r:embed="rId4"/>
          <a:srcRect l="8621" r="9310"/>
          <a:stretch/>
        </p:blipFill>
        <p:spPr>
          <a:xfrm>
            <a:off x="2954713" y="1291136"/>
            <a:ext cx="6253656" cy="3810000"/>
          </a:xfrm>
          <a:prstGeom prst="rect">
            <a:avLst/>
          </a:prstGeom>
        </p:spPr>
      </p:pic>
      <p:sp>
        <p:nvSpPr>
          <p:cNvPr id="26" name="Прямоугольник 25"/>
          <p:cNvSpPr/>
          <p:nvPr/>
        </p:nvSpPr>
        <p:spPr>
          <a:xfrm>
            <a:off x="692126" y="3395730"/>
            <a:ext cx="1616432" cy="949980"/>
          </a:xfrm>
          <a:prstGeom prst="rect">
            <a:avLst/>
          </a:prstGeom>
          <a:ln>
            <a:solidFill>
              <a:srgbClr val="C00000"/>
            </a:solidFill>
          </a:ln>
          <a:scene3d>
            <a:camera prst="perspectiveRelaxedModerately"/>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smtClean="0"/>
              <a:t>No R&amp;D* budget</a:t>
            </a:r>
            <a:endParaRPr lang="en-US" b="1" dirty="0"/>
          </a:p>
        </p:txBody>
      </p:sp>
      <p:sp>
        <p:nvSpPr>
          <p:cNvPr id="27" name="Прямоугольник 26"/>
          <p:cNvSpPr/>
          <p:nvPr/>
        </p:nvSpPr>
        <p:spPr>
          <a:xfrm>
            <a:off x="751476" y="4866578"/>
            <a:ext cx="1765992" cy="1159283"/>
          </a:xfrm>
          <a:prstGeom prst="rect">
            <a:avLst/>
          </a:prstGeom>
          <a:ln>
            <a:solidFill>
              <a:srgbClr val="C00000"/>
            </a:solidFill>
          </a:ln>
          <a:scene3d>
            <a:camera prst="perspectiveRelaxedModerately"/>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smtClean="0"/>
              <a:t>Lost of personnel during </a:t>
            </a:r>
            <a:r>
              <a:rPr lang="en-US" b="1" dirty="0" err="1" smtClean="0"/>
              <a:t>secondments</a:t>
            </a:r>
            <a:endParaRPr lang="en-US" b="1" dirty="0"/>
          </a:p>
        </p:txBody>
      </p:sp>
      <p:sp>
        <p:nvSpPr>
          <p:cNvPr id="28" name="Прямоугольник 27"/>
          <p:cNvSpPr/>
          <p:nvPr/>
        </p:nvSpPr>
        <p:spPr>
          <a:xfrm>
            <a:off x="1014620" y="2003791"/>
            <a:ext cx="1616432" cy="949980"/>
          </a:xfrm>
          <a:prstGeom prst="rect">
            <a:avLst/>
          </a:prstGeom>
          <a:ln>
            <a:solidFill>
              <a:srgbClr val="C00000">
                <a:alpha val="99000"/>
              </a:srgbClr>
            </a:solidFill>
          </a:ln>
          <a:scene3d>
            <a:camera prst="perspectiveRelaxedModerately"/>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smtClean="0"/>
              <a:t>Not clear direct impact</a:t>
            </a:r>
            <a:endParaRPr lang="en-US" b="1" dirty="0"/>
          </a:p>
        </p:txBody>
      </p:sp>
      <p:sp>
        <p:nvSpPr>
          <p:cNvPr id="5" name="Прямоугольник 4"/>
          <p:cNvSpPr/>
          <p:nvPr/>
        </p:nvSpPr>
        <p:spPr>
          <a:xfrm>
            <a:off x="196470" y="6282968"/>
            <a:ext cx="5873254" cy="523220"/>
          </a:xfrm>
          <a:prstGeom prst="rect">
            <a:avLst/>
          </a:prstGeom>
        </p:spPr>
        <p:txBody>
          <a:bodyPr wrap="square">
            <a:spAutoFit/>
          </a:bodyPr>
          <a:lstStyle/>
          <a:p>
            <a:pPr algn="just"/>
            <a:r>
              <a:rPr lang="en-US" sz="1400" dirty="0">
                <a:solidFill>
                  <a:srgbClr val="040C28"/>
                </a:solidFill>
                <a:latin typeface="Google Sans"/>
              </a:rPr>
              <a:t>*</a:t>
            </a:r>
            <a:r>
              <a:rPr lang="en-US" sz="1400" dirty="0" smtClean="0">
                <a:solidFill>
                  <a:srgbClr val="040C28"/>
                </a:solidFill>
                <a:latin typeface="Google Sans"/>
              </a:rPr>
              <a:t>direct </a:t>
            </a:r>
            <a:r>
              <a:rPr lang="en-US" sz="1400" dirty="0">
                <a:solidFill>
                  <a:srgbClr val="040C28"/>
                </a:solidFill>
                <a:latin typeface="Google Sans"/>
              </a:rPr>
              <a:t>expenditures relating to a company's efforts to develop, design, and enhance its products, services, technologies, or processes</a:t>
            </a:r>
            <a:r>
              <a:rPr lang="en-US" sz="1400" dirty="0">
                <a:solidFill>
                  <a:srgbClr val="474747"/>
                </a:solidFill>
                <a:latin typeface="Google Sans"/>
              </a:rPr>
              <a:t>.</a:t>
            </a:r>
            <a:endParaRPr lang="ru-RU" sz="1400" dirty="0"/>
          </a:p>
        </p:txBody>
      </p:sp>
      <p:sp>
        <p:nvSpPr>
          <p:cNvPr id="13" name="Прямоугольник 12"/>
          <p:cNvSpPr/>
          <p:nvPr/>
        </p:nvSpPr>
        <p:spPr>
          <a:xfrm>
            <a:off x="3163623" y="5101136"/>
            <a:ext cx="5951181" cy="707886"/>
          </a:xfrm>
          <a:prstGeom prst="rect">
            <a:avLst/>
          </a:prstGeom>
        </p:spPr>
        <p:txBody>
          <a:bodyPr wrap="square">
            <a:spAutoFit/>
          </a:bodyPr>
          <a:lstStyle/>
          <a:p>
            <a:r>
              <a:rPr lang="en-US" sz="4000" b="1" dirty="0" smtClean="0">
                <a:solidFill>
                  <a:srgbClr val="002060"/>
                </a:solidFill>
              </a:rPr>
              <a:t>CHALLENGES and BENEFITS</a:t>
            </a:r>
            <a:endParaRPr lang="ru-RU" sz="4000" b="1" dirty="0">
              <a:solidFill>
                <a:srgbClr val="002060"/>
              </a:solidFill>
            </a:endParaRPr>
          </a:p>
        </p:txBody>
      </p:sp>
    </p:spTree>
    <p:extLst>
      <p:ext uri="{BB962C8B-B14F-4D97-AF65-F5344CB8AC3E}">
        <p14:creationId xmlns:p14="http://schemas.microsoft.com/office/powerpoint/2010/main" val="306167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randombar(horizontal)">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randombar(horizontal)">
                                      <p:cBhvr>
                                        <p:cTn id="18" dur="500"/>
                                        <p:tgtEl>
                                          <p:spTgt spid="2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10900125" y="190308"/>
            <a:ext cx="1091279" cy="1085182"/>
          </a:xfrm>
          <a:prstGeom prst="rect">
            <a:avLst/>
          </a:prstGeom>
        </p:spPr>
      </p:pic>
      <p:sp>
        <p:nvSpPr>
          <p:cNvPr id="2" name="Прямоугольник 1"/>
          <p:cNvSpPr/>
          <p:nvPr/>
        </p:nvSpPr>
        <p:spPr>
          <a:xfrm>
            <a:off x="1182577" y="378956"/>
            <a:ext cx="9413218" cy="707886"/>
          </a:xfrm>
          <a:prstGeom prst="rect">
            <a:avLst/>
          </a:prstGeom>
        </p:spPr>
        <p:txBody>
          <a:bodyPr wrap="none">
            <a:spAutoFit/>
          </a:bodyPr>
          <a:lstStyle/>
          <a:p>
            <a:r>
              <a:rPr lang="en-US" sz="4000" b="1" dirty="0">
                <a:solidFill>
                  <a:srgbClr val="002060"/>
                </a:solidFill>
              </a:rPr>
              <a:t>What are the three keys to project success?</a:t>
            </a:r>
            <a:endParaRPr lang="ru-RU" sz="4000" b="1" dirty="0">
              <a:solidFill>
                <a:srgbClr val="002060"/>
              </a:solidFill>
            </a:endParaRPr>
          </a:p>
        </p:txBody>
      </p:sp>
      <p:graphicFrame>
        <p:nvGraphicFramePr>
          <p:cNvPr id="3" name="Схема 2"/>
          <p:cNvGraphicFramePr/>
          <p:nvPr>
            <p:extLst/>
          </p:nvPr>
        </p:nvGraphicFramePr>
        <p:xfrm>
          <a:off x="414780" y="1376855"/>
          <a:ext cx="11030984" cy="54811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Скругленный прямоугольник 4"/>
          <p:cNvSpPr/>
          <p:nvPr/>
        </p:nvSpPr>
        <p:spPr>
          <a:xfrm>
            <a:off x="7820852" y="5201907"/>
            <a:ext cx="3445201" cy="4490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smtClean="0">
                <a:solidFill>
                  <a:schemeClr val="accent2">
                    <a:lumMod val="50000"/>
                  </a:schemeClr>
                </a:solidFill>
              </a:rPr>
              <a:t>Balance in Academia/SME</a:t>
            </a:r>
            <a:endParaRPr lang="en-US" sz="2000" b="1" dirty="0">
              <a:solidFill>
                <a:schemeClr val="accent2">
                  <a:lumMod val="50000"/>
                </a:schemeClr>
              </a:solidFill>
            </a:endParaRPr>
          </a:p>
        </p:txBody>
      </p:sp>
      <p:sp>
        <p:nvSpPr>
          <p:cNvPr id="6" name="Скругленный прямоугольник 5"/>
          <p:cNvSpPr/>
          <p:nvPr/>
        </p:nvSpPr>
        <p:spPr>
          <a:xfrm>
            <a:off x="591926" y="5201906"/>
            <a:ext cx="3445201" cy="4490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smtClean="0">
                <a:solidFill>
                  <a:schemeClr val="accent2">
                    <a:lumMod val="50000"/>
                  </a:schemeClr>
                </a:solidFill>
              </a:rPr>
              <a:t>Balance in expertise</a:t>
            </a:r>
            <a:endParaRPr lang="en-US" sz="2000" b="1" dirty="0">
              <a:solidFill>
                <a:schemeClr val="accent2">
                  <a:lumMod val="50000"/>
                </a:schemeClr>
              </a:solidFill>
            </a:endParaRPr>
          </a:p>
        </p:txBody>
      </p:sp>
      <p:sp>
        <p:nvSpPr>
          <p:cNvPr id="7" name="Скругленный прямоугольник 6"/>
          <p:cNvSpPr/>
          <p:nvPr/>
        </p:nvSpPr>
        <p:spPr>
          <a:xfrm>
            <a:off x="4214273" y="5202886"/>
            <a:ext cx="3445201" cy="4490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smtClean="0">
                <a:solidFill>
                  <a:schemeClr val="accent2">
                    <a:lumMod val="50000"/>
                  </a:schemeClr>
                </a:solidFill>
              </a:rPr>
              <a:t>Balance in research</a:t>
            </a:r>
            <a:endParaRPr lang="en-US" sz="2000" b="1" dirty="0">
              <a:solidFill>
                <a:schemeClr val="accent2">
                  <a:lumMod val="50000"/>
                </a:schemeClr>
              </a:solidFill>
            </a:endParaRPr>
          </a:p>
        </p:txBody>
      </p:sp>
    </p:spTree>
    <p:extLst>
      <p:ext uri="{BB962C8B-B14F-4D97-AF65-F5344CB8AC3E}">
        <p14:creationId xmlns:p14="http://schemas.microsoft.com/office/powerpoint/2010/main" val="351194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1016523" y="464583"/>
            <a:ext cx="3587646" cy="2387416"/>
          </a:xfrm>
          <a:prstGeom prst="rect">
            <a:avLst/>
          </a:prstGeom>
        </p:spPr>
      </p:pic>
      <p:grpSp>
        <p:nvGrpSpPr>
          <p:cNvPr id="4" name="Группа 3"/>
          <p:cNvGrpSpPr/>
          <p:nvPr/>
        </p:nvGrpSpPr>
        <p:grpSpPr>
          <a:xfrm>
            <a:off x="8534399" y="293195"/>
            <a:ext cx="2581895" cy="3858391"/>
            <a:chOff x="4517571" y="97971"/>
            <a:chExt cx="3287486" cy="6553200"/>
          </a:xfrm>
        </p:grpSpPr>
        <p:sp>
          <p:nvSpPr>
            <p:cNvPr id="5" name="Прямоугольник 4"/>
            <p:cNvSpPr/>
            <p:nvPr/>
          </p:nvSpPr>
          <p:spPr>
            <a:xfrm>
              <a:off x="4517571" y="97971"/>
              <a:ext cx="3287486" cy="6553200"/>
            </a:xfrm>
            <a:prstGeom prst="rect">
              <a:avLst/>
            </a:prstGeom>
            <a:pattFill prst="dotDmnd">
              <a:fgClr>
                <a:schemeClr val="accent2"/>
              </a:fgClr>
              <a:bgClr>
                <a:schemeClr val="bg1"/>
              </a:bgClr>
            </a:patt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Рисунок 5"/>
            <p:cNvPicPr>
              <a:picLocks noChangeAspect="1"/>
            </p:cNvPicPr>
            <p:nvPr/>
          </p:nvPicPr>
          <p:blipFill rotWithShape="1">
            <a:blip r:embed="rId3"/>
            <a:srcRect l="30034" t="3836" r="34950" b="5445"/>
            <a:stretch/>
          </p:blipFill>
          <p:spPr>
            <a:xfrm>
              <a:off x="4937235" y="263509"/>
              <a:ext cx="2469930" cy="6222124"/>
            </a:xfrm>
            <a:prstGeom prst="rect">
              <a:avLst/>
            </a:prstGeom>
            <a:pattFill prst="dashHorz">
              <a:fgClr>
                <a:schemeClr val="accent2"/>
              </a:fgClr>
              <a:bgClr>
                <a:schemeClr val="bg1"/>
              </a:bgClr>
            </a:pattFill>
            <a:ln w="38100" cmpd="tri">
              <a:solidFill>
                <a:schemeClr val="accent2">
                  <a:lumMod val="75000"/>
                </a:schemeClr>
              </a:solidFill>
            </a:ln>
          </p:spPr>
        </p:pic>
      </p:grpSp>
      <p:sp>
        <p:nvSpPr>
          <p:cNvPr id="8" name="Объект 2"/>
          <p:cNvSpPr txBox="1">
            <a:spLocks/>
          </p:cNvSpPr>
          <p:nvPr/>
        </p:nvSpPr>
        <p:spPr>
          <a:xfrm>
            <a:off x="472965" y="3193059"/>
            <a:ext cx="7684879" cy="3534501"/>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400" b="1" dirty="0" smtClean="0">
                <a:solidFill>
                  <a:schemeClr val="accent1">
                    <a:lumMod val="75000"/>
                  </a:schemeClr>
                </a:solidFill>
              </a:rPr>
              <a:t>Thank you for the attention!</a:t>
            </a:r>
            <a:endParaRPr lang="lv-LV" sz="4400" b="1" dirty="0" smtClean="0">
              <a:solidFill>
                <a:schemeClr val="accent1">
                  <a:lumMod val="75000"/>
                </a:schemeClr>
              </a:solidFill>
            </a:endParaRPr>
          </a:p>
          <a:p>
            <a:pPr marL="0" indent="0">
              <a:buFont typeface="Arial" panose="020B0604020202020204" pitchFamily="34" charset="0"/>
              <a:buNone/>
            </a:pPr>
            <a:r>
              <a:rPr lang="uk-UA" sz="4400" b="1" dirty="0" smtClean="0">
                <a:solidFill>
                  <a:schemeClr val="accent2">
                    <a:lumMod val="75000"/>
                  </a:schemeClr>
                </a:solidFill>
              </a:rPr>
              <a:t>Дякую за увагу!</a:t>
            </a:r>
          </a:p>
          <a:p>
            <a:pPr marL="0" indent="0">
              <a:buFont typeface="Arial" panose="020B0604020202020204" pitchFamily="34" charset="0"/>
              <a:buNone/>
            </a:pPr>
            <a:r>
              <a:rPr lang="en-US" sz="4400" b="1" dirty="0" err="1" smtClean="0">
                <a:solidFill>
                  <a:schemeClr val="accent6">
                    <a:lumMod val="75000"/>
                  </a:schemeClr>
                </a:solidFill>
              </a:rPr>
              <a:t>Paldies</a:t>
            </a:r>
            <a:r>
              <a:rPr lang="en-US" sz="4400" b="1" dirty="0" smtClean="0">
                <a:solidFill>
                  <a:schemeClr val="accent6">
                    <a:lumMod val="75000"/>
                  </a:schemeClr>
                </a:solidFill>
              </a:rPr>
              <a:t> par </a:t>
            </a:r>
            <a:r>
              <a:rPr lang="en-US" sz="4400" b="1" dirty="0" err="1" smtClean="0">
                <a:solidFill>
                  <a:schemeClr val="accent6">
                    <a:lumMod val="75000"/>
                  </a:schemeClr>
                </a:solidFill>
              </a:rPr>
              <a:t>uzmanību</a:t>
            </a:r>
            <a:r>
              <a:rPr lang="en-US" sz="4400" b="1" dirty="0" smtClean="0">
                <a:solidFill>
                  <a:schemeClr val="accent6">
                    <a:lumMod val="75000"/>
                  </a:schemeClr>
                </a:solidFill>
              </a:rPr>
              <a:t>!</a:t>
            </a:r>
            <a:endParaRPr lang="uk-UA" sz="4400" b="1" dirty="0" smtClean="0">
              <a:solidFill>
                <a:schemeClr val="accent6">
                  <a:lumMod val="75000"/>
                </a:schemeClr>
              </a:solidFill>
            </a:endParaRPr>
          </a:p>
          <a:p>
            <a:pPr marL="0" indent="0">
              <a:buFont typeface="Arial" panose="020B0604020202020204" pitchFamily="34" charset="0"/>
              <a:buNone/>
            </a:pPr>
            <a:r>
              <a:rPr lang="lt-LT" sz="4400" b="1" dirty="0" smtClean="0">
                <a:solidFill>
                  <a:schemeClr val="accent4">
                    <a:lumMod val="75000"/>
                  </a:schemeClr>
                </a:solidFill>
              </a:rPr>
              <a:t>Ačiū už dėmesį!</a:t>
            </a:r>
            <a:endParaRPr lang="uk-UA" sz="4400" b="1" dirty="0" smtClean="0">
              <a:solidFill>
                <a:schemeClr val="accent4">
                  <a:lumMod val="75000"/>
                </a:schemeClr>
              </a:solidFill>
            </a:endParaRPr>
          </a:p>
          <a:p>
            <a:pPr marL="0" indent="0">
              <a:buFont typeface="Arial" panose="020B0604020202020204" pitchFamily="34" charset="0"/>
              <a:buNone/>
            </a:pPr>
            <a:r>
              <a:rPr lang="en-US" sz="4400" b="1" dirty="0" err="1" smtClean="0">
                <a:solidFill>
                  <a:srgbClr val="00B0F0"/>
                </a:solidFill>
              </a:rPr>
              <a:t>Tänan</a:t>
            </a:r>
            <a:r>
              <a:rPr lang="en-US" sz="4400" b="1" dirty="0" smtClean="0">
                <a:solidFill>
                  <a:srgbClr val="00B0F0"/>
                </a:solidFill>
              </a:rPr>
              <a:t> </a:t>
            </a:r>
            <a:r>
              <a:rPr lang="en-US" sz="4400" b="1" dirty="0" err="1" smtClean="0">
                <a:solidFill>
                  <a:srgbClr val="00B0F0"/>
                </a:solidFill>
              </a:rPr>
              <a:t>tähelepanu</a:t>
            </a:r>
            <a:r>
              <a:rPr lang="en-US" sz="4400" b="1" dirty="0" smtClean="0">
                <a:solidFill>
                  <a:srgbClr val="00B0F0"/>
                </a:solidFill>
              </a:rPr>
              <a:t> </a:t>
            </a:r>
            <a:r>
              <a:rPr lang="en-US" sz="4400" b="1" dirty="0" err="1" smtClean="0">
                <a:solidFill>
                  <a:srgbClr val="00B0F0"/>
                </a:solidFill>
              </a:rPr>
              <a:t>eest</a:t>
            </a:r>
            <a:r>
              <a:rPr lang="en-US" sz="4400" b="1" dirty="0" smtClean="0">
                <a:solidFill>
                  <a:srgbClr val="00B0F0"/>
                </a:solidFill>
              </a:rPr>
              <a:t>!</a:t>
            </a:r>
            <a:endParaRPr lang="en-US" sz="4400" b="1" dirty="0">
              <a:solidFill>
                <a:srgbClr val="00B0F0"/>
              </a:solidFill>
            </a:endParaRPr>
          </a:p>
        </p:txBody>
      </p:sp>
      <p:pic>
        <p:nvPicPr>
          <p:cNvPr id="9" name="Рисунок 8">
            <a:extLst>
              <a:ext uri="{FF2B5EF4-FFF2-40B4-BE49-F238E27FC236}">
                <a16:creationId xmlns:a16="http://schemas.microsoft.com/office/drawing/2014/main" id="{24B3500C-5CEB-6C01-E7F4-CE1FF0876282}"/>
              </a:ext>
            </a:extLst>
          </p:cNvPr>
          <p:cNvPicPr>
            <a:picLocks noChangeAspect="1"/>
          </p:cNvPicPr>
          <p:nvPr/>
        </p:nvPicPr>
        <p:blipFill>
          <a:blip r:embed="rId4"/>
          <a:stretch>
            <a:fillRect/>
          </a:stretch>
        </p:blipFill>
        <p:spPr>
          <a:xfrm>
            <a:off x="4119843" y="1618593"/>
            <a:ext cx="2774281" cy="1092664"/>
          </a:xfrm>
          <a:prstGeom prst="rect">
            <a:avLst/>
          </a:prstGeom>
        </p:spPr>
      </p:pic>
      <p:sp>
        <p:nvSpPr>
          <p:cNvPr id="3" name="Прямоугольник 2"/>
          <p:cNvSpPr/>
          <p:nvPr/>
        </p:nvSpPr>
        <p:spPr>
          <a:xfrm>
            <a:off x="7671141" y="4492646"/>
            <a:ext cx="4308410" cy="1938992"/>
          </a:xfrm>
          <a:prstGeom prst="rect">
            <a:avLst/>
          </a:prstGeom>
        </p:spPr>
        <p:txBody>
          <a:bodyPr wrap="square">
            <a:spAutoFit/>
          </a:bodyPr>
          <a:lstStyle/>
          <a:p>
            <a:pPr algn="ctr"/>
            <a:r>
              <a:rPr lang="en-US" sz="2400" dirty="0">
                <a:solidFill>
                  <a:srgbClr val="002060"/>
                </a:solidFill>
              </a:rPr>
              <a:t>HORIZON-MSCA-2022-SE-01</a:t>
            </a:r>
          </a:p>
          <a:p>
            <a:pPr algn="ctr"/>
            <a:r>
              <a:rPr lang="en-US" sz="2400" dirty="0" smtClean="0">
                <a:solidFill>
                  <a:srgbClr val="002060"/>
                </a:solidFill>
              </a:rPr>
              <a:t>MSCA </a:t>
            </a:r>
            <a:r>
              <a:rPr lang="en-US" sz="2400" dirty="0">
                <a:solidFill>
                  <a:srgbClr val="002060"/>
                </a:solidFill>
              </a:rPr>
              <a:t>Staff Exchanges </a:t>
            </a:r>
            <a:r>
              <a:rPr lang="en-US" sz="2400" dirty="0" smtClean="0">
                <a:solidFill>
                  <a:srgbClr val="002060"/>
                </a:solidFill>
              </a:rPr>
              <a:t>2022</a:t>
            </a:r>
          </a:p>
          <a:p>
            <a:pPr algn="ctr"/>
            <a:r>
              <a:rPr lang="en-US" sz="2400" b="1" dirty="0">
                <a:solidFill>
                  <a:srgbClr val="002060"/>
                </a:solidFill>
              </a:rPr>
              <a:t>HORIZON-TMA-MSCA-SE</a:t>
            </a:r>
          </a:p>
          <a:p>
            <a:pPr algn="ctr"/>
            <a:r>
              <a:rPr lang="en-US" sz="2400" dirty="0" smtClean="0">
                <a:solidFill>
                  <a:srgbClr val="002060"/>
                </a:solidFill>
              </a:rPr>
              <a:t>A-21563-ZR-N-109 - </a:t>
            </a:r>
            <a:r>
              <a:rPr lang="en-US" sz="2400" b="1" i="1" dirty="0" smtClean="0">
                <a:solidFill>
                  <a:srgbClr val="002060"/>
                </a:solidFill>
                <a:latin typeface="Algerian" panose="04020705040A02060702" pitchFamily="82" charset="0"/>
              </a:rPr>
              <a:t>ESCULAPE</a:t>
            </a:r>
            <a:r>
              <a:rPr lang="en-US" sz="2400" dirty="0" smtClean="0">
                <a:solidFill>
                  <a:srgbClr val="002060"/>
                </a:solidFill>
              </a:rPr>
              <a:t> 101131147</a:t>
            </a:r>
          </a:p>
        </p:txBody>
      </p:sp>
    </p:spTree>
    <p:extLst>
      <p:ext uri="{BB962C8B-B14F-4D97-AF65-F5344CB8AC3E}">
        <p14:creationId xmlns:p14="http://schemas.microsoft.com/office/powerpoint/2010/main" val="3293116214"/>
      </p:ext>
    </p:extLst>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a:stretch>
            <a:fillRect/>
          </a:stretch>
        </p:blipFill>
        <p:spPr>
          <a:xfrm>
            <a:off x="10900125" y="190308"/>
            <a:ext cx="1091279" cy="1085182"/>
          </a:xfrm>
          <a:prstGeom prst="rect">
            <a:avLst/>
          </a:prstGeom>
        </p:spPr>
      </p:pic>
      <p:pic>
        <p:nvPicPr>
          <p:cNvPr id="3" name="Рисунок 2"/>
          <p:cNvPicPr>
            <a:picLocks noChangeAspect="1"/>
          </p:cNvPicPr>
          <p:nvPr/>
        </p:nvPicPr>
        <p:blipFill>
          <a:blip r:embed="rId3"/>
          <a:stretch>
            <a:fillRect/>
          </a:stretch>
        </p:blipFill>
        <p:spPr>
          <a:xfrm>
            <a:off x="10972392" y="157248"/>
            <a:ext cx="1089302" cy="1089302"/>
          </a:xfrm>
          <a:prstGeom prst="rect">
            <a:avLst/>
          </a:prstGeom>
        </p:spPr>
      </p:pic>
      <p:sp>
        <p:nvSpPr>
          <p:cNvPr id="6" name="Прямоугольник 5"/>
          <p:cNvSpPr/>
          <p:nvPr/>
        </p:nvSpPr>
        <p:spPr>
          <a:xfrm>
            <a:off x="313031" y="189901"/>
            <a:ext cx="7681655" cy="707886"/>
          </a:xfrm>
          <a:prstGeom prst="rect">
            <a:avLst/>
          </a:prstGeom>
        </p:spPr>
        <p:txBody>
          <a:bodyPr wrap="none">
            <a:spAutoFit/>
          </a:bodyPr>
          <a:lstStyle/>
          <a:p>
            <a:r>
              <a:rPr lang="en-US" sz="4000" b="1" dirty="0" smtClean="0">
                <a:solidFill>
                  <a:srgbClr val="002060"/>
                </a:solidFill>
              </a:rPr>
              <a:t>The keys for our successful projects</a:t>
            </a:r>
            <a:endParaRPr lang="ru-RU" sz="4000" b="1" dirty="0">
              <a:solidFill>
                <a:srgbClr val="002060"/>
              </a:solidFill>
            </a:endParaRPr>
          </a:p>
        </p:txBody>
      </p:sp>
      <p:pic>
        <p:nvPicPr>
          <p:cNvPr id="7" name="Рисунок 6"/>
          <p:cNvPicPr>
            <a:picLocks noChangeAspect="1"/>
          </p:cNvPicPr>
          <p:nvPr/>
        </p:nvPicPr>
        <p:blipFill rotWithShape="1">
          <a:blip r:embed="rId4"/>
          <a:srcRect l="17286" t="8687" r="21000" b="6804"/>
          <a:stretch/>
        </p:blipFill>
        <p:spPr>
          <a:xfrm>
            <a:off x="3191458" y="1615884"/>
            <a:ext cx="4803228" cy="3699641"/>
          </a:xfrm>
          <a:prstGeom prst="rect">
            <a:avLst/>
          </a:prstGeom>
        </p:spPr>
      </p:pic>
      <p:pic>
        <p:nvPicPr>
          <p:cNvPr id="4" name="Рисунок 3"/>
          <p:cNvPicPr>
            <a:picLocks noChangeAspect="1"/>
          </p:cNvPicPr>
          <p:nvPr/>
        </p:nvPicPr>
        <p:blipFill>
          <a:blip r:embed="rId5"/>
          <a:stretch>
            <a:fillRect/>
          </a:stretch>
        </p:blipFill>
        <p:spPr>
          <a:xfrm>
            <a:off x="107798" y="732899"/>
            <a:ext cx="8516594" cy="4708975"/>
          </a:xfrm>
          <a:prstGeom prst="rect">
            <a:avLst/>
          </a:prstGeom>
        </p:spPr>
      </p:pic>
      <p:sp>
        <p:nvSpPr>
          <p:cNvPr id="9" name="Прямоугольник 8"/>
          <p:cNvSpPr/>
          <p:nvPr/>
        </p:nvSpPr>
        <p:spPr>
          <a:xfrm>
            <a:off x="5715301" y="6033622"/>
            <a:ext cx="5951181" cy="707886"/>
          </a:xfrm>
          <a:prstGeom prst="rect">
            <a:avLst/>
          </a:prstGeom>
        </p:spPr>
        <p:txBody>
          <a:bodyPr wrap="none">
            <a:spAutoFit/>
          </a:bodyPr>
          <a:lstStyle/>
          <a:p>
            <a:r>
              <a:rPr lang="en-US" sz="4000" b="1" dirty="0" smtClean="0">
                <a:solidFill>
                  <a:srgbClr val="002060"/>
                </a:solidFill>
              </a:rPr>
              <a:t>CHALLENGES and BENEFITS</a:t>
            </a:r>
            <a:endParaRPr lang="ru-RU" sz="4000" b="1" dirty="0">
              <a:solidFill>
                <a:srgbClr val="002060"/>
              </a:solidFill>
            </a:endParaRPr>
          </a:p>
        </p:txBody>
      </p:sp>
      <p:pic>
        <p:nvPicPr>
          <p:cNvPr id="2" name="Рисунок 1"/>
          <p:cNvPicPr>
            <a:picLocks noChangeAspect="1"/>
          </p:cNvPicPr>
          <p:nvPr/>
        </p:nvPicPr>
        <p:blipFill rotWithShape="1">
          <a:blip r:embed="rId6"/>
          <a:srcRect l="19201" t="22199" r="22868" b="15264"/>
          <a:stretch/>
        </p:blipFill>
        <p:spPr>
          <a:xfrm>
            <a:off x="8380505" y="1275490"/>
            <a:ext cx="2591887" cy="1573842"/>
          </a:xfrm>
          <a:prstGeom prst="rect">
            <a:avLst/>
          </a:prstGeom>
        </p:spPr>
      </p:pic>
      <p:pic>
        <p:nvPicPr>
          <p:cNvPr id="5" name="Рисунок 4"/>
          <p:cNvPicPr>
            <a:picLocks noChangeAspect="1"/>
          </p:cNvPicPr>
          <p:nvPr/>
        </p:nvPicPr>
        <p:blipFill rotWithShape="1">
          <a:blip r:embed="rId7"/>
          <a:srcRect l="6779" t="33655" r="17115" b="30221"/>
          <a:stretch/>
        </p:blipFill>
        <p:spPr>
          <a:xfrm>
            <a:off x="433874" y="5555430"/>
            <a:ext cx="4045321" cy="1080094"/>
          </a:xfrm>
          <a:prstGeom prst="rect">
            <a:avLst/>
          </a:prstGeom>
        </p:spPr>
      </p:pic>
      <p:pic>
        <p:nvPicPr>
          <p:cNvPr id="8" name="Рисунок 7"/>
          <p:cNvPicPr>
            <a:picLocks noChangeAspect="1"/>
          </p:cNvPicPr>
          <p:nvPr/>
        </p:nvPicPr>
        <p:blipFill>
          <a:blip r:embed="rId8"/>
          <a:stretch>
            <a:fillRect/>
          </a:stretch>
        </p:blipFill>
        <p:spPr>
          <a:xfrm>
            <a:off x="8660525" y="3930533"/>
            <a:ext cx="3285460" cy="1848071"/>
          </a:xfrm>
          <a:prstGeom prst="rect">
            <a:avLst/>
          </a:prstGeom>
        </p:spPr>
      </p:pic>
    </p:spTree>
    <p:extLst>
      <p:ext uri="{BB962C8B-B14F-4D97-AF65-F5344CB8AC3E}">
        <p14:creationId xmlns:p14="http://schemas.microsoft.com/office/powerpoint/2010/main" val="315318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10900125" y="190308"/>
            <a:ext cx="1091279" cy="1085182"/>
          </a:xfrm>
          <a:prstGeom prst="rect">
            <a:avLst/>
          </a:prstGeom>
        </p:spPr>
      </p:pic>
      <p:sp>
        <p:nvSpPr>
          <p:cNvPr id="2" name="Прямоугольник 1"/>
          <p:cNvSpPr/>
          <p:nvPr/>
        </p:nvSpPr>
        <p:spPr>
          <a:xfrm>
            <a:off x="1182577" y="378956"/>
            <a:ext cx="9413218" cy="707886"/>
          </a:xfrm>
          <a:prstGeom prst="rect">
            <a:avLst/>
          </a:prstGeom>
        </p:spPr>
        <p:txBody>
          <a:bodyPr wrap="none">
            <a:spAutoFit/>
          </a:bodyPr>
          <a:lstStyle/>
          <a:p>
            <a:r>
              <a:rPr lang="en-US" sz="4000" b="1" dirty="0">
                <a:solidFill>
                  <a:srgbClr val="002060"/>
                </a:solidFill>
              </a:rPr>
              <a:t>What are the three keys to project success?</a:t>
            </a:r>
            <a:endParaRPr lang="ru-RU" sz="4000" b="1" dirty="0">
              <a:solidFill>
                <a:srgbClr val="002060"/>
              </a:solidFill>
            </a:endParaRPr>
          </a:p>
        </p:txBody>
      </p:sp>
      <p:graphicFrame>
        <p:nvGraphicFramePr>
          <p:cNvPr id="3" name="Схема 2"/>
          <p:cNvGraphicFramePr/>
          <p:nvPr>
            <p:extLst>
              <p:ext uri="{D42A27DB-BD31-4B8C-83A1-F6EECF244321}">
                <p14:modId xmlns:p14="http://schemas.microsoft.com/office/powerpoint/2010/main" val="3505216079"/>
              </p:ext>
            </p:extLst>
          </p:nvPr>
        </p:nvGraphicFramePr>
        <p:xfrm>
          <a:off x="414780" y="1376855"/>
          <a:ext cx="11030984" cy="54811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8298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117724" y="163496"/>
            <a:ext cx="1567609" cy="769441"/>
          </a:xfrm>
          <a:prstGeom prst="rect">
            <a:avLst/>
          </a:prstGeom>
        </p:spPr>
        <p:txBody>
          <a:bodyPr wrap="none">
            <a:spAutoFit/>
          </a:bodyPr>
          <a:lstStyle/>
          <a:p>
            <a:r>
              <a:rPr lang="lv-LV" sz="4400" b="1" dirty="0" smtClean="0">
                <a:solidFill>
                  <a:srgbClr val="002060"/>
                </a:solidFill>
              </a:rPr>
              <a:t>TEAM</a:t>
            </a:r>
            <a:endParaRPr lang="ru-RU" sz="4400" b="1" dirty="0">
              <a:solidFill>
                <a:srgbClr val="002060"/>
              </a:solidFill>
            </a:endParaRPr>
          </a:p>
        </p:txBody>
      </p:sp>
      <p:pic>
        <p:nvPicPr>
          <p:cNvPr id="11" name="Рисунок 10"/>
          <p:cNvPicPr>
            <a:picLocks noChangeAspect="1"/>
          </p:cNvPicPr>
          <p:nvPr/>
        </p:nvPicPr>
        <p:blipFill>
          <a:blip r:embed="rId2"/>
          <a:stretch>
            <a:fillRect/>
          </a:stretch>
        </p:blipFill>
        <p:spPr>
          <a:xfrm>
            <a:off x="339107" y="380533"/>
            <a:ext cx="1766696" cy="1304563"/>
          </a:xfrm>
          <a:prstGeom prst="rect">
            <a:avLst/>
          </a:prstGeom>
        </p:spPr>
      </p:pic>
      <p:pic>
        <p:nvPicPr>
          <p:cNvPr id="13" name="Рисунок 12"/>
          <p:cNvPicPr>
            <a:picLocks noChangeAspect="1"/>
          </p:cNvPicPr>
          <p:nvPr/>
        </p:nvPicPr>
        <p:blipFill>
          <a:blip r:embed="rId3"/>
          <a:stretch>
            <a:fillRect/>
          </a:stretch>
        </p:blipFill>
        <p:spPr>
          <a:xfrm>
            <a:off x="4915703" y="871377"/>
            <a:ext cx="1971649" cy="864888"/>
          </a:xfrm>
          <a:prstGeom prst="rect">
            <a:avLst/>
          </a:prstGeom>
        </p:spPr>
      </p:pic>
      <p:pic>
        <p:nvPicPr>
          <p:cNvPr id="6" name="Рисунок 5"/>
          <p:cNvPicPr>
            <a:picLocks noChangeAspect="1"/>
          </p:cNvPicPr>
          <p:nvPr/>
        </p:nvPicPr>
        <p:blipFill>
          <a:blip r:embed="rId4"/>
          <a:stretch>
            <a:fillRect/>
          </a:stretch>
        </p:blipFill>
        <p:spPr>
          <a:xfrm>
            <a:off x="1260733" y="2166238"/>
            <a:ext cx="9912153" cy="4477407"/>
          </a:xfrm>
          <a:prstGeom prst="rect">
            <a:avLst/>
          </a:prstGeom>
        </p:spPr>
      </p:pic>
      <p:pic>
        <p:nvPicPr>
          <p:cNvPr id="14" name="Рисунок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78581" y="241975"/>
            <a:ext cx="1631667" cy="1628775"/>
          </a:xfrm>
          <a:prstGeom prst="rect">
            <a:avLst/>
          </a:prstGeom>
        </p:spPr>
      </p:pic>
      <p:grpSp>
        <p:nvGrpSpPr>
          <p:cNvPr id="22" name="Группа 21"/>
          <p:cNvGrpSpPr/>
          <p:nvPr/>
        </p:nvGrpSpPr>
        <p:grpSpPr>
          <a:xfrm>
            <a:off x="293543" y="4638307"/>
            <a:ext cx="2412090" cy="2108711"/>
            <a:chOff x="293543" y="4638307"/>
            <a:chExt cx="2412090" cy="2108711"/>
          </a:xfrm>
        </p:grpSpPr>
        <p:pic>
          <p:nvPicPr>
            <p:cNvPr id="5" name="Рисунок 4"/>
            <p:cNvPicPr>
              <a:picLocks noChangeAspect="1"/>
            </p:cNvPicPr>
            <p:nvPr/>
          </p:nvPicPr>
          <p:blipFill rotWithShape="1">
            <a:blip r:embed="rId6"/>
            <a:srcRect l="11978" r="16152" b="33193"/>
            <a:stretch/>
          </p:blipFill>
          <p:spPr>
            <a:xfrm>
              <a:off x="293543" y="4638307"/>
              <a:ext cx="2149381" cy="2108711"/>
            </a:xfrm>
            <a:prstGeom prst="rect">
              <a:avLst/>
            </a:prstGeom>
          </p:spPr>
        </p:pic>
        <p:sp>
          <p:nvSpPr>
            <p:cNvPr id="15" name="TextBox 14"/>
            <p:cNvSpPr txBox="1"/>
            <p:nvPr/>
          </p:nvSpPr>
          <p:spPr>
            <a:xfrm>
              <a:off x="556252" y="6181873"/>
              <a:ext cx="2149381" cy="369332"/>
            </a:xfrm>
            <a:prstGeom prst="rect">
              <a:avLst/>
            </a:prstGeom>
            <a:solidFill>
              <a:schemeClr val="bg1"/>
            </a:solidFill>
          </p:spPr>
          <p:txBody>
            <a:bodyPr wrap="square" rtlCol="0">
              <a:spAutoFit/>
            </a:bodyPr>
            <a:lstStyle/>
            <a:p>
              <a:r>
                <a:rPr lang="en-US" b="1" i="1" dirty="0" err="1" smtClean="0">
                  <a:solidFill>
                    <a:srgbClr val="002060"/>
                  </a:solidFill>
                </a:rPr>
                <a:t>Volodymyr</a:t>
              </a:r>
              <a:r>
                <a:rPr lang="en-US" b="1" i="1" dirty="0" smtClean="0">
                  <a:solidFill>
                    <a:srgbClr val="002060"/>
                  </a:solidFill>
                </a:rPr>
                <a:t> </a:t>
              </a:r>
              <a:r>
                <a:rPr lang="en-US" b="1" i="1" dirty="0" err="1" smtClean="0">
                  <a:solidFill>
                    <a:srgbClr val="002060"/>
                  </a:solidFill>
                </a:rPr>
                <a:t>Deineka</a:t>
              </a:r>
              <a:endParaRPr lang="ru-RU" b="1" i="1" dirty="0">
                <a:solidFill>
                  <a:srgbClr val="002060"/>
                </a:solidFill>
              </a:endParaRPr>
            </a:p>
          </p:txBody>
        </p:sp>
      </p:grpSp>
      <p:grpSp>
        <p:nvGrpSpPr>
          <p:cNvPr id="23" name="Группа 22"/>
          <p:cNvGrpSpPr/>
          <p:nvPr/>
        </p:nvGrpSpPr>
        <p:grpSpPr>
          <a:xfrm>
            <a:off x="9591142" y="2057669"/>
            <a:ext cx="2419106" cy="2132309"/>
            <a:chOff x="9591142" y="2057669"/>
            <a:chExt cx="2419106" cy="2132309"/>
          </a:xfrm>
        </p:grpSpPr>
        <p:pic>
          <p:nvPicPr>
            <p:cNvPr id="8" name="Рисунок 7"/>
            <p:cNvPicPr>
              <a:picLocks noChangeAspect="1"/>
            </p:cNvPicPr>
            <p:nvPr/>
          </p:nvPicPr>
          <p:blipFill>
            <a:blip r:embed="rId7"/>
            <a:stretch>
              <a:fillRect/>
            </a:stretch>
          </p:blipFill>
          <p:spPr>
            <a:xfrm>
              <a:off x="9874921" y="2057669"/>
              <a:ext cx="2135327" cy="2132309"/>
            </a:xfrm>
            <a:prstGeom prst="rect">
              <a:avLst/>
            </a:prstGeom>
          </p:spPr>
        </p:pic>
        <p:sp>
          <p:nvSpPr>
            <p:cNvPr id="16" name="TextBox 15"/>
            <p:cNvSpPr txBox="1"/>
            <p:nvPr/>
          </p:nvSpPr>
          <p:spPr>
            <a:xfrm>
              <a:off x="9591142" y="3706613"/>
              <a:ext cx="2149381" cy="369332"/>
            </a:xfrm>
            <a:prstGeom prst="rect">
              <a:avLst/>
            </a:prstGeom>
            <a:solidFill>
              <a:schemeClr val="bg1"/>
            </a:solidFill>
          </p:spPr>
          <p:txBody>
            <a:bodyPr wrap="square" rtlCol="0">
              <a:spAutoFit/>
            </a:bodyPr>
            <a:lstStyle/>
            <a:p>
              <a:r>
                <a:rPr lang="en-US" b="1" i="1" dirty="0" err="1" smtClean="0">
                  <a:solidFill>
                    <a:srgbClr val="002060"/>
                  </a:solidFill>
                </a:rPr>
                <a:t>Maksym</a:t>
              </a:r>
              <a:r>
                <a:rPr lang="en-US" b="1" i="1" dirty="0" smtClean="0">
                  <a:solidFill>
                    <a:srgbClr val="002060"/>
                  </a:solidFill>
                </a:rPr>
                <a:t> </a:t>
              </a:r>
              <a:r>
                <a:rPr lang="en-US" b="1" i="1" dirty="0" err="1" smtClean="0">
                  <a:solidFill>
                    <a:srgbClr val="002060"/>
                  </a:solidFill>
                </a:rPr>
                <a:t>Pogorielov</a:t>
              </a:r>
              <a:endParaRPr lang="ru-RU" b="1" i="1" dirty="0">
                <a:solidFill>
                  <a:srgbClr val="002060"/>
                </a:solidFill>
              </a:endParaRPr>
            </a:p>
          </p:txBody>
        </p:sp>
      </p:grpSp>
      <p:grpSp>
        <p:nvGrpSpPr>
          <p:cNvPr id="24" name="Группа 23"/>
          <p:cNvGrpSpPr/>
          <p:nvPr/>
        </p:nvGrpSpPr>
        <p:grpSpPr>
          <a:xfrm>
            <a:off x="9612212" y="4603893"/>
            <a:ext cx="2405834" cy="2143125"/>
            <a:chOff x="9612212" y="4603893"/>
            <a:chExt cx="2405834" cy="2143125"/>
          </a:xfrm>
        </p:grpSpPr>
        <p:pic>
          <p:nvPicPr>
            <p:cNvPr id="9" name="Рисунок 8"/>
            <p:cNvPicPr>
              <a:picLocks noChangeAspect="1"/>
            </p:cNvPicPr>
            <p:nvPr/>
          </p:nvPicPr>
          <p:blipFill>
            <a:blip r:embed="rId8"/>
            <a:stretch>
              <a:fillRect/>
            </a:stretch>
          </p:blipFill>
          <p:spPr>
            <a:xfrm>
              <a:off x="9874921" y="4603893"/>
              <a:ext cx="2143125" cy="2143125"/>
            </a:xfrm>
            <a:prstGeom prst="rect">
              <a:avLst/>
            </a:prstGeom>
          </p:spPr>
        </p:pic>
        <p:sp>
          <p:nvSpPr>
            <p:cNvPr id="17" name="TextBox 16"/>
            <p:cNvSpPr txBox="1"/>
            <p:nvPr/>
          </p:nvSpPr>
          <p:spPr>
            <a:xfrm>
              <a:off x="9612212" y="6181873"/>
              <a:ext cx="2149381" cy="369332"/>
            </a:xfrm>
            <a:prstGeom prst="rect">
              <a:avLst/>
            </a:prstGeom>
            <a:solidFill>
              <a:schemeClr val="bg1"/>
            </a:solidFill>
          </p:spPr>
          <p:txBody>
            <a:bodyPr wrap="square" rtlCol="0">
              <a:spAutoFit/>
            </a:bodyPr>
            <a:lstStyle/>
            <a:p>
              <a:r>
                <a:rPr lang="en-US" b="1" i="1" dirty="0" err="1" smtClean="0">
                  <a:solidFill>
                    <a:srgbClr val="002060"/>
                  </a:solidFill>
                </a:rPr>
                <a:t>Kateryna</a:t>
              </a:r>
              <a:r>
                <a:rPr lang="en-US" b="1" i="1" dirty="0" smtClean="0">
                  <a:solidFill>
                    <a:srgbClr val="002060"/>
                  </a:solidFill>
                </a:rPr>
                <a:t> </a:t>
              </a:r>
              <a:r>
                <a:rPr lang="en-US" b="1" i="1" dirty="0" err="1" smtClean="0">
                  <a:solidFill>
                    <a:srgbClr val="002060"/>
                  </a:solidFill>
                </a:rPr>
                <a:t>Diedkova</a:t>
              </a:r>
              <a:endParaRPr lang="ru-RU" b="1" i="1" dirty="0">
                <a:solidFill>
                  <a:srgbClr val="002060"/>
                </a:solidFill>
              </a:endParaRPr>
            </a:p>
          </p:txBody>
        </p:sp>
      </p:grpSp>
      <p:grpSp>
        <p:nvGrpSpPr>
          <p:cNvPr id="20" name="Группа 19"/>
          <p:cNvGrpSpPr/>
          <p:nvPr/>
        </p:nvGrpSpPr>
        <p:grpSpPr>
          <a:xfrm>
            <a:off x="339107" y="1997770"/>
            <a:ext cx="2426144" cy="2100285"/>
            <a:chOff x="279489" y="1987079"/>
            <a:chExt cx="2426144" cy="2100285"/>
          </a:xfrm>
        </p:grpSpPr>
        <p:pic>
          <p:nvPicPr>
            <p:cNvPr id="19" name="Рисунок 18"/>
            <p:cNvPicPr>
              <a:picLocks noChangeAspect="1"/>
            </p:cNvPicPr>
            <p:nvPr/>
          </p:nvPicPr>
          <p:blipFill rotWithShape="1">
            <a:blip r:embed="rId9"/>
            <a:srcRect l="4154" t="-1862" r="780" b="19730"/>
            <a:stretch/>
          </p:blipFill>
          <p:spPr>
            <a:xfrm>
              <a:off x="279489" y="1987079"/>
              <a:ext cx="2163435" cy="2100285"/>
            </a:xfrm>
            <a:prstGeom prst="rect">
              <a:avLst/>
            </a:prstGeom>
          </p:spPr>
        </p:pic>
        <p:sp>
          <p:nvSpPr>
            <p:cNvPr id="10" name="TextBox 9"/>
            <p:cNvSpPr txBox="1"/>
            <p:nvPr/>
          </p:nvSpPr>
          <p:spPr>
            <a:xfrm>
              <a:off x="556252" y="3585939"/>
              <a:ext cx="2149381" cy="369332"/>
            </a:xfrm>
            <a:prstGeom prst="rect">
              <a:avLst/>
            </a:prstGeom>
            <a:solidFill>
              <a:schemeClr val="bg1"/>
            </a:solidFill>
          </p:spPr>
          <p:txBody>
            <a:bodyPr wrap="square" rtlCol="0">
              <a:spAutoFit/>
            </a:bodyPr>
            <a:lstStyle/>
            <a:p>
              <a:r>
                <a:rPr lang="en-US" b="1" i="1" dirty="0" smtClean="0">
                  <a:solidFill>
                    <a:srgbClr val="002060"/>
                  </a:solidFill>
                </a:rPr>
                <a:t>Viktoriia Korniienko</a:t>
              </a:r>
              <a:endParaRPr lang="ru-RU" b="1" i="1" dirty="0">
                <a:solidFill>
                  <a:srgbClr val="002060"/>
                </a:solidFill>
              </a:endParaRPr>
            </a:p>
          </p:txBody>
        </p:sp>
      </p:grpSp>
      <p:pic>
        <p:nvPicPr>
          <p:cNvPr id="2" name="Рисунок 1"/>
          <p:cNvPicPr>
            <a:picLocks noChangeAspect="1"/>
          </p:cNvPicPr>
          <p:nvPr/>
        </p:nvPicPr>
        <p:blipFill>
          <a:blip r:embed="rId10"/>
          <a:stretch>
            <a:fillRect/>
          </a:stretch>
        </p:blipFill>
        <p:spPr>
          <a:xfrm>
            <a:off x="4432706" y="53725"/>
            <a:ext cx="3122129" cy="2500191"/>
          </a:xfrm>
          <a:prstGeom prst="rect">
            <a:avLst/>
          </a:prstGeom>
        </p:spPr>
      </p:pic>
    </p:spTree>
    <p:extLst>
      <p:ext uri="{BB962C8B-B14F-4D97-AF65-F5344CB8AC3E}">
        <p14:creationId xmlns:p14="http://schemas.microsoft.com/office/powerpoint/2010/main" val="114984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a:stretch>
            <a:fillRect/>
          </a:stretch>
        </p:blipFill>
        <p:spPr>
          <a:xfrm>
            <a:off x="10900125" y="190308"/>
            <a:ext cx="1091279" cy="1085182"/>
          </a:xfrm>
          <a:prstGeom prst="rect">
            <a:avLst/>
          </a:prstGeom>
        </p:spPr>
      </p:pic>
      <p:pic>
        <p:nvPicPr>
          <p:cNvPr id="3" name="Рисунок 2"/>
          <p:cNvPicPr>
            <a:picLocks noChangeAspect="1"/>
          </p:cNvPicPr>
          <p:nvPr/>
        </p:nvPicPr>
        <p:blipFill>
          <a:blip r:embed="rId3"/>
          <a:stretch>
            <a:fillRect/>
          </a:stretch>
        </p:blipFill>
        <p:spPr>
          <a:xfrm>
            <a:off x="10972392" y="157248"/>
            <a:ext cx="1089302" cy="1089302"/>
          </a:xfrm>
          <a:prstGeom prst="rect">
            <a:avLst/>
          </a:prstGeom>
        </p:spPr>
      </p:pic>
      <p:sp>
        <p:nvSpPr>
          <p:cNvPr id="4" name="Прямоугольник 3"/>
          <p:cNvSpPr/>
          <p:nvPr/>
        </p:nvSpPr>
        <p:spPr>
          <a:xfrm>
            <a:off x="4482825" y="348178"/>
            <a:ext cx="2603983" cy="769441"/>
          </a:xfrm>
          <a:prstGeom prst="rect">
            <a:avLst/>
          </a:prstGeom>
        </p:spPr>
        <p:txBody>
          <a:bodyPr wrap="none">
            <a:spAutoFit/>
          </a:bodyPr>
          <a:lstStyle/>
          <a:p>
            <a:r>
              <a:rPr lang="lv-LV" sz="4400" b="1" dirty="0" smtClean="0">
                <a:solidFill>
                  <a:srgbClr val="002060"/>
                </a:solidFill>
              </a:rPr>
              <a:t>PARTNERS</a:t>
            </a:r>
            <a:endParaRPr lang="ru-RU" sz="4400" b="1" dirty="0">
              <a:solidFill>
                <a:srgbClr val="002060"/>
              </a:solidFill>
            </a:endParaRPr>
          </a:p>
        </p:txBody>
      </p:sp>
      <p:pic>
        <p:nvPicPr>
          <p:cNvPr id="2" name="Рисунок 1"/>
          <p:cNvPicPr>
            <a:picLocks noChangeAspect="1"/>
          </p:cNvPicPr>
          <p:nvPr/>
        </p:nvPicPr>
        <p:blipFill rotWithShape="1">
          <a:blip r:embed="rId4"/>
          <a:srcRect t="22199"/>
          <a:stretch/>
        </p:blipFill>
        <p:spPr>
          <a:xfrm>
            <a:off x="567559" y="1387366"/>
            <a:ext cx="11172495" cy="5151381"/>
          </a:xfrm>
          <a:prstGeom prst="rect">
            <a:avLst/>
          </a:prstGeom>
        </p:spPr>
      </p:pic>
    </p:spTree>
    <p:extLst>
      <p:ext uri="{BB962C8B-B14F-4D97-AF65-F5344CB8AC3E}">
        <p14:creationId xmlns:p14="http://schemas.microsoft.com/office/powerpoint/2010/main" val="41064360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a:stretch>
            <a:fillRect/>
          </a:stretch>
        </p:blipFill>
        <p:spPr>
          <a:xfrm>
            <a:off x="10900125" y="190308"/>
            <a:ext cx="1091279" cy="1085182"/>
          </a:xfrm>
          <a:prstGeom prst="rect">
            <a:avLst/>
          </a:prstGeom>
        </p:spPr>
      </p:pic>
      <p:pic>
        <p:nvPicPr>
          <p:cNvPr id="3" name="Рисунок 2"/>
          <p:cNvPicPr>
            <a:picLocks noChangeAspect="1"/>
          </p:cNvPicPr>
          <p:nvPr/>
        </p:nvPicPr>
        <p:blipFill>
          <a:blip r:embed="rId3"/>
          <a:stretch>
            <a:fillRect/>
          </a:stretch>
        </p:blipFill>
        <p:spPr>
          <a:xfrm>
            <a:off x="10972392" y="157248"/>
            <a:ext cx="1089302" cy="1089302"/>
          </a:xfrm>
          <a:prstGeom prst="rect">
            <a:avLst/>
          </a:prstGeom>
        </p:spPr>
      </p:pic>
      <p:pic>
        <p:nvPicPr>
          <p:cNvPr id="2" name="Рисунок 1"/>
          <p:cNvPicPr>
            <a:picLocks noChangeAspect="1"/>
          </p:cNvPicPr>
          <p:nvPr/>
        </p:nvPicPr>
        <p:blipFill rotWithShape="1">
          <a:blip r:embed="rId4"/>
          <a:srcRect l="29057" t="23097" r="32998" b="5001"/>
          <a:stretch/>
        </p:blipFill>
        <p:spPr>
          <a:xfrm>
            <a:off x="8356543" y="1638179"/>
            <a:ext cx="3541986" cy="4698124"/>
          </a:xfrm>
          <a:prstGeom prst="rect">
            <a:avLst/>
          </a:prstGeom>
        </p:spPr>
      </p:pic>
      <p:sp>
        <p:nvSpPr>
          <p:cNvPr id="4" name="Прямоугольник 3"/>
          <p:cNvSpPr/>
          <p:nvPr/>
        </p:nvSpPr>
        <p:spPr>
          <a:xfrm>
            <a:off x="1616828" y="269906"/>
            <a:ext cx="9212778" cy="707886"/>
          </a:xfrm>
          <a:prstGeom prst="rect">
            <a:avLst/>
          </a:prstGeom>
        </p:spPr>
        <p:txBody>
          <a:bodyPr wrap="none">
            <a:spAutoFit/>
          </a:bodyPr>
          <a:lstStyle/>
          <a:p>
            <a:r>
              <a:rPr lang="en-US" sz="4000" dirty="0">
                <a:solidFill>
                  <a:srgbClr val="002060"/>
                </a:solidFill>
              </a:rPr>
              <a:t>How </a:t>
            </a:r>
            <a:r>
              <a:rPr lang="en-US" sz="4000" dirty="0" smtClean="0">
                <a:solidFill>
                  <a:srgbClr val="002060"/>
                </a:solidFill>
              </a:rPr>
              <a:t>do we find and put </a:t>
            </a:r>
            <a:r>
              <a:rPr lang="en-US" sz="4000" dirty="0">
                <a:solidFill>
                  <a:srgbClr val="002060"/>
                </a:solidFill>
              </a:rPr>
              <a:t>partners </a:t>
            </a:r>
            <a:r>
              <a:rPr lang="en-US" sz="4000" dirty="0" smtClean="0">
                <a:solidFill>
                  <a:srgbClr val="002060"/>
                </a:solidFill>
              </a:rPr>
              <a:t>together?</a:t>
            </a:r>
            <a:endParaRPr lang="ru-RU" sz="4000" dirty="0">
              <a:solidFill>
                <a:srgbClr val="002060"/>
              </a:solidFill>
            </a:endParaRPr>
          </a:p>
        </p:txBody>
      </p:sp>
      <p:sp>
        <p:nvSpPr>
          <p:cNvPr id="24" name="Скругленный прямоугольник 23"/>
          <p:cNvSpPr/>
          <p:nvPr/>
        </p:nvSpPr>
        <p:spPr>
          <a:xfrm>
            <a:off x="4759589" y="4239090"/>
            <a:ext cx="2994382" cy="4490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smtClean="0"/>
              <a:t>Partner from other MSCA-SE</a:t>
            </a:r>
            <a:endParaRPr lang="en-US" b="1" dirty="0"/>
          </a:p>
        </p:txBody>
      </p:sp>
      <p:sp>
        <p:nvSpPr>
          <p:cNvPr id="25" name="Скругленный прямоугольник 24"/>
          <p:cNvSpPr/>
          <p:nvPr/>
        </p:nvSpPr>
        <p:spPr>
          <a:xfrm>
            <a:off x="4168512" y="3432049"/>
            <a:ext cx="3369396" cy="4490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smtClean="0"/>
              <a:t>Partner from partner’s MSCA-SE</a:t>
            </a:r>
            <a:endParaRPr lang="en-US" b="1" dirty="0"/>
          </a:p>
        </p:txBody>
      </p:sp>
      <p:sp>
        <p:nvSpPr>
          <p:cNvPr id="26" name="Скругленный прямоугольник 25"/>
          <p:cNvSpPr/>
          <p:nvPr/>
        </p:nvSpPr>
        <p:spPr>
          <a:xfrm>
            <a:off x="3828617" y="2679399"/>
            <a:ext cx="3363408" cy="4490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smtClean="0"/>
              <a:t>ERAF 1.1.1.5/21/A/001</a:t>
            </a:r>
            <a:endParaRPr lang="en-US" b="1" dirty="0"/>
          </a:p>
        </p:txBody>
      </p:sp>
      <p:sp>
        <p:nvSpPr>
          <p:cNvPr id="27" name="Скругленный прямоугольник 26"/>
          <p:cNvSpPr/>
          <p:nvPr/>
        </p:nvSpPr>
        <p:spPr>
          <a:xfrm>
            <a:off x="3325176" y="2023367"/>
            <a:ext cx="3427381" cy="4490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smtClean="0"/>
              <a:t>Partner of the partners</a:t>
            </a:r>
            <a:endParaRPr lang="en-US" b="1" dirty="0"/>
          </a:p>
        </p:txBody>
      </p:sp>
      <p:sp>
        <p:nvSpPr>
          <p:cNvPr id="28" name="Скругленный прямоугольник 27"/>
          <p:cNvSpPr/>
          <p:nvPr/>
        </p:nvSpPr>
        <p:spPr>
          <a:xfrm>
            <a:off x="2918272" y="1364044"/>
            <a:ext cx="3433488" cy="4490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smtClean="0"/>
              <a:t>Partner in Erasmus KA 1 project</a:t>
            </a:r>
            <a:endParaRPr lang="en-US" b="1" dirty="0"/>
          </a:p>
        </p:txBody>
      </p:sp>
      <p:graphicFrame>
        <p:nvGraphicFramePr>
          <p:cNvPr id="29" name="Chart 4"/>
          <p:cNvGraphicFramePr/>
          <p:nvPr>
            <p:extLst>
              <p:ext uri="{D42A27DB-BD31-4B8C-83A1-F6EECF244321}">
                <p14:modId xmlns:p14="http://schemas.microsoft.com/office/powerpoint/2010/main" val="224969525"/>
              </p:ext>
            </p:extLst>
          </p:nvPr>
        </p:nvGraphicFramePr>
        <p:xfrm>
          <a:off x="849523" y="3819814"/>
          <a:ext cx="3570881" cy="2566870"/>
        </p:xfrm>
        <a:graphic>
          <a:graphicData uri="http://schemas.openxmlformats.org/drawingml/2006/chart">
            <c:chart xmlns:c="http://schemas.openxmlformats.org/drawingml/2006/chart" xmlns:r="http://schemas.openxmlformats.org/officeDocument/2006/relationships" r:id="rId5"/>
          </a:graphicData>
        </a:graphic>
      </p:graphicFrame>
      <p:grpSp>
        <p:nvGrpSpPr>
          <p:cNvPr id="30" name="Group 202">
            <a:extLst>
              <a:ext uri="{FF2B5EF4-FFF2-40B4-BE49-F238E27FC236}">
                <a16:creationId xmlns:a16="http://schemas.microsoft.com/office/drawing/2014/main" id="{F5AA3236-E163-499B-9A6E-BD595971121E}"/>
              </a:ext>
            </a:extLst>
          </p:cNvPr>
          <p:cNvGrpSpPr/>
          <p:nvPr/>
        </p:nvGrpSpPr>
        <p:grpSpPr>
          <a:xfrm flipH="1">
            <a:off x="3284967" y="5622821"/>
            <a:ext cx="1238646" cy="596896"/>
            <a:chOff x="2580403" y="1244082"/>
            <a:chExt cx="1142949" cy="1985369"/>
          </a:xfrm>
        </p:grpSpPr>
        <p:cxnSp>
          <p:nvCxnSpPr>
            <p:cNvPr id="31" name="Straight Connector 203">
              <a:extLst>
                <a:ext uri="{FF2B5EF4-FFF2-40B4-BE49-F238E27FC236}">
                  <a16:creationId xmlns:a16="http://schemas.microsoft.com/office/drawing/2014/main" id="{28BAA071-3F75-422A-B333-FDFCAA30E37E}"/>
                </a:ext>
              </a:extLst>
            </p:cNvPr>
            <p:cNvCxnSpPr>
              <a:cxnSpLocks/>
            </p:cNvCxnSpPr>
            <p:nvPr/>
          </p:nvCxnSpPr>
          <p:spPr>
            <a:xfrm flipV="1">
              <a:off x="2580403" y="1244082"/>
              <a:ext cx="794241" cy="1985369"/>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204">
              <a:extLst>
                <a:ext uri="{FF2B5EF4-FFF2-40B4-BE49-F238E27FC236}">
                  <a16:creationId xmlns:a16="http://schemas.microsoft.com/office/drawing/2014/main" id="{F6A40550-DE54-40B2-BC03-40694611CE3F}"/>
                </a:ext>
              </a:extLst>
            </p:cNvPr>
            <p:cNvCxnSpPr>
              <a:cxnSpLocks/>
            </p:cNvCxnSpPr>
            <p:nvPr/>
          </p:nvCxnSpPr>
          <p:spPr>
            <a:xfrm flipH="1">
              <a:off x="3374644" y="1244082"/>
              <a:ext cx="348708"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3" name="Скругленный прямоугольник 32"/>
          <p:cNvSpPr/>
          <p:nvPr/>
        </p:nvSpPr>
        <p:spPr>
          <a:xfrm>
            <a:off x="4925634" y="5028711"/>
            <a:ext cx="2914479" cy="4490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lv-LV" b="1" dirty="0" smtClean="0"/>
              <a:t>Home university</a:t>
            </a:r>
            <a:r>
              <a:rPr lang="en-US" b="1" dirty="0" smtClean="0"/>
              <a:t>/best friend</a:t>
            </a:r>
            <a:endParaRPr lang="en-US" b="1" dirty="0"/>
          </a:p>
        </p:txBody>
      </p:sp>
      <p:sp>
        <p:nvSpPr>
          <p:cNvPr id="34" name="Скругленный прямоугольник 33"/>
          <p:cNvSpPr/>
          <p:nvPr/>
        </p:nvSpPr>
        <p:spPr>
          <a:xfrm>
            <a:off x="3632497" y="6219717"/>
            <a:ext cx="1996262" cy="3408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smtClean="0"/>
              <a:t>Existing partners</a:t>
            </a:r>
            <a:endParaRPr lang="en-US" b="1" dirty="0"/>
          </a:p>
        </p:txBody>
      </p:sp>
      <p:grpSp>
        <p:nvGrpSpPr>
          <p:cNvPr id="35" name="Group 202">
            <a:extLst>
              <a:ext uri="{FF2B5EF4-FFF2-40B4-BE49-F238E27FC236}">
                <a16:creationId xmlns:a16="http://schemas.microsoft.com/office/drawing/2014/main" id="{F5AA3236-E163-499B-9A6E-BD595971121E}"/>
              </a:ext>
            </a:extLst>
          </p:cNvPr>
          <p:cNvGrpSpPr/>
          <p:nvPr/>
        </p:nvGrpSpPr>
        <p:grpSpPr>
          <a:xfrm>
            <a:off x="1053126" y="5524185"/>
            <a:ext cx="752620" cy="695532"/>
            <a:chOff x="2580403" y="1244082"/>
            <a:chExt cx="1142949" cy="1985369"/>
          </a:xfrm>
        </p:grpSpPr>
        <p:cxnSp>
          <p:nvCxnSpPr>
            <p:cNvPr id="36" name="Straight Connector 203">
              <a:extLst>
                <a:ext uri="{FF2B5EF4-FFF2-40B4-BE49-F238E27FC236}">
                  <a16:creationId xmlns:a16="http://schemas.microsoft.com/office/drawing/2014/main" id="{28BAA071-3F75-422A-B333-FDFCAA30E37E}"/>
                </a:ext>
              </a:extLst>
            </p:cNvPr>
            <p:cNvCxnSpPr>
              <a:cxnSpLocks/>
            </p:cNvCxnSpPr>
            <p:nvPr/>
          </p:nvCxnSpPr>
          <p:spPr>
            <a:xfrm flipV="1">
              <a:off x="2580403" y="1244082"/>
              <a:ext cx="794241" cy="19853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204">
              <a:extLst>
                <a:ext uri="{FF2B5EF4-FFF2-40B4-BE49-F238E27FC236}">
                  <a16:creationId xmlns:a16="http://schemas.microsoft.com/office/drawing/2014/main" id="{F6A40550-DE54-40B2-BC03-40694611CE3F}"/>
                </a:ext>
              </a:extLst>
            </p:cNvPr>
            <p:cNvCxnSpPr>
              <a:cxnSpLocks/>
            </p:cNvCxnSpPr>
            <p:nvPr/>
          </p:nvCxnSpPr>
          <p:spPr>
            <a:xfrm flipH="1">
              <a:off x="3374644" y="1244082"/>
              <a:ext cx="348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Скругленный прямоугольник 37"/>
          <p:cNvSpPr/>
          <p:nvPr/>
        </p:nvSpPr>
        <p:spPr>
          <a:xfrm>
            <a:off x="681384" y="6219717"/>
            <a:ext cx="2604185" cy="3408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smtClean="0"/>
              <a:t>Partner</a:t>
            </a:r>
            <a:r>
              <a:rPr lang="lv-LV" sz="1600" b="1" dirty="0" smtClean="0"/>
              <a:t>s of existing</a:t>
            </a:r>
            <a:r>
              <a:rPr lang="en-US" sz="1600" b="1" dirty="0" smtClean="0"/>
              <a:t> partners</a:t>
            </a:r>
            <a:endParaRPr lang="en-US" sz="1600" b="1" dirty="0"/>
          </a:p>
        </p:txBody>
      </p:sp>
      <p:sp>
        <p:nvSpPr>
          <p:cNvPr id="39" name="Скругленный прямоугольник 38"/>
          <p:cNvSpPr/>
          <p:nvPr/>
        </p:nvSpPr>
        <p:spPr>
          <a:xfrm>
            <a:off x="922459" y="2810345"/>
            <a:ext cx="2292201" cy="9473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smtClean="0"/>
              <a:t>- Partner search tools</a:t>
            </a:r>
          </a:p>
          <a:p>
            <a:pPr algn="ctr"/>
            <a:r>
              <a:rPr lang="en-US" sz="1600" b="1" dirty="0" smtClean="0"/>
              <a:t>- Info days</a:t>
            </a:r>
          </a:p>
          <a:p>
            <a:pPr algn="ctr"/>
            <a:r>
              <a:rPr lang="en-US" sz="1600" b="1" dirty="0" smtClean="0"/>
              <a:t>- Conferences </a:t>
            </a:r>
            <a:endParaRPr lang="en-US" sz="1600" b="1" dirty="0"/>
          </a:p>
        </p:txBody>
      </p:sp>
      <p:sp>
        <p:nvSpPr>
          <p:cNvPr id="40" name="Прямоугольник 39"/>
          <p:cNvSpPr/>
          <p:nvPr/>
        </p:nvSpPr>
        <p:spPr>
          <a:xfrm>
            <a:off x="5659134" y="6074693"/>
            <a:ext cx="3252626" cy="523220"/>
          </a:xfrm>
          <a:prstGeom prst="rect">
            <a:avLst/>
          </a:prstGeom>
        </p:spPr>
        <p:txBody>
          <a:bodyPr wrap="square">
            <a:spAutoFit/>
          </a:bodyPr>
          <a:lstStyle/>
          <a:p>
            <a:r>
              <a:rPr lang="en-GB" sz="1400" i="1" dirty="0" smtClean="0">
                <a:latin typeface="Verdana" pitchFamily="34" charset="0"/>
                <a:ea typeface="Verdana" pitchFamily="34" charset="0"/>
                <a:cs typeface="Verdana" pitchFamily="34" charset="0"/>
              </a:rPr>
              <a:t>Renata Schaeffer</a:t>
            </a:r>
          </a:p>
          <a:p>
            <a:r>
              <a:rPr lang="en-GB" sz="1400" i="1" dirty="0" smtClean="0">
                <a:latin typeface="Verdana" pitchFamily="34" charset="0"/>
                <a:ea typeface="Verdana" pitchFamily="34" charset="0"/>
                <a:cs typeface="Verdana" pitchFamily="34" charset="0"/>
              </a:rPr>
              <a:t>University of Cambridge</a:t>
            </a:r>
            <a:endParaRPr lang="ru-RU" sz="1400" i="1" dirty="0"/>
          </a:p>
        </p:txBody>
      </p:sp>
    </p:spTree>
    <p:extLst>
      <p:ext uri="{BB962C8B-B14F-4D97-AF65-F5344CB8AC3E}">
        <p14:creationId xmlns:p14="http://schemas.microsoft.com/office/powerpoint/2010/main" val="83410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circle(in)">
                                      <p:cBhvr>
                                        <p:cTn id="37" dur="2000"/>
                                        <p:tgtEl>
                                          <p:spTgt spid="29"/>
                                        </p:tgtEl>
                                      </p:cBhvr>
                                    </p:animEffect>
                                  </p:childTnLst>
                                </p:cTn>
                              </p:par>
                              <p:par>
                                <p:cTn id="38" presetID="6" presetClass="entr" presetSubtype="16" fill="hold"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circle(in)">
                                      <p:cBhvr>
                                        <p:cTn id="40" dur="2000"/>
                                        <p:tgtEl>
                                          <p:spTgt spid="30"/>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circle(in)">
                                      <p:cBhvr>
                                        <p:cTn id="43" dur="2000"/>
                                        <p:tgtEl>
                                          <p:spTgt spid="34"/>
                                        </p:tgtEl>
                                      </p:cBhvr>
                                    </p:animEffect>
                                  </p:childTnLst>
                                </p:cTn>
                              </p:par>
                              <p:par>
                                <p:cTn id="44" presetID="6" presetClass="entr" presetSubtype="16" fill="hold"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circle(in)">
                                      <p:cBhvr>
                                        <p:cTn id="46" dur="2000"/>
                                        <p:tgtEl>
                                          <p:spTgt spid="35"/>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circle(in)">
                                      <p:cBhvr>
                                        <p:cTn id="49" dur="2000"/>
                                        <p:tgtEl>
                                          <p:spTgt spid="38"/>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circle(in)">
                                      <p:cBhvr>
                                        <p:cTn id="52" dur="2000"/>
                                        <p:tgtEl>
                                          <p:spTgt spid="39"/>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barn(inVertical)">
                                      <p:cBhvr>
                                        <p:cTn id="5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Graphic spid="29" grpId="0">
        <p:bldAsOne/>
      </p:bldGraphic>
      <p:bldP spid="33" grpId="0" animBg="1"/>
      <p:bldP spid="34" grpId="0" animBg="1"/>
      <p:bldP spid="38" grpId="0" animBg="1"/>
      <p:bldP spid="39" grpId="0" animBg="1"/>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350190" y="378956"/>
            <a:ext cx="6053388" cy="707886"/>
          </a:xfrm>
          <a:prstGeom prst="rect">
            <a:avLst/>
          </a:prstGeom>
        </p:spPr>
        <p:txBody>
          <a:bodyPr wrap="none">
            <a:spAutoFit/>
          </a:bodyPr>
          <a:lstStyle/>
          <a:p>
            <a:r>
              <a:rPr lang="en-US" sz="4000" b="1" dirty="0" smtClean="0">
                <a:solidFill>
                  <a:srgbClr val="002060"/>
                </a:solidFill>
              </a:rPr>
              <a:t>Our MSCA-SE-2022 projects</a:t>
            </a:r>
            <a:endParaRPr lang="en-US" sz="4000" b="1" dirty="0">
              <a:solidFill>
                <a:srgbClr val="002060"/>
              </a:solidFill>
            </a:endParaRPr>
          </a:p>
        </p:txBody>
      </p:sp>
      <p:pic>
        <p:nvPicPr>
          <p:cNvPr id="10" name="Рисунок 9"/>
          <p:cNvPicPr>
            <a:picLocks noChangeAspect="1"/>
          </p:cNvPicPr>
          <p:nvPr/>
        </p:nvPicPr>
        <p:blipFill>
          <a:blip r:embed="rId2"/>
          <a:stretch>
            <a:fillRect/>
          </a:stretch>
        </p:blipFill>
        <p:spPr>
          <a:xfrm>
            <a:off x="10900125" y="190308"/>
            <a:ext cx="1091279" cy="1085182"/>
          </a:xfrm>
          <a:prstGeom prst="rect">
            <a:avLst/>
          </a:prstGeom>
        </p:spPr>
      </p:pic>
      <p:pic>
        <p:nvPicPr>
          <p:cNvPr id="11" name="Рисунок 10"/>
          <p:cNvPicPr>
            <a:picLocks noChangeAspect="1"/>
          </p:cNvPicPr>
          <p:nvPr/>
        </p:nvPicPr>
        <p:blipFill>
          <a:blip r:embed="rId3"/>
          <a:stretch>
            <a:fillRect/>
          </a:stretch>
        </p:blipFill>
        <p:spPr>
          <a:xfrm>
            <a:off x="305712" y="2067069"/>
            <a:ext cx="5487862" cy="4578493"/>
          </a:xfrm>
          <a:prstGeom prst="rect">
            <a:avLst/>
          </a:prstGeom>
          <a:ln w="12700">
            <a:solidFill>
              <a:schemeClr val="accent1"/>
            </a:solidFill>
          </a:ln>
        </p:spPr>
      </p:pic>
      <p:pic>
        <p:nvPicPr>
          <p:cNvPr id="14" name="Рисунок 13"/>
          <p:cNvPicPr>
            <a:picLocks noChangeAspect="1"/>
          </p:cNvPicPr>
          <p:nvPr/>
        </p:nvPicPr>
        <p:blipFill>
          <a:blip r:embed="rId4"/>
          <a:stretch>
            <a:fillRect/>
          </a:stretch>
        </p:blipFill>
        <p:spPr>
          <a:xfrm>
            <a:off x="6292355" y="2067069"/>
            <a:ext cx="5318461" cy="4578493"/>
          </a:xfrm>
          <a:prstGeom prst="rect">
            <a:avLst/>
          </a:prstGeom>
          <a:solidFill>
            <a:schemeClr val="bg1"/>
          </a:solidFill>
          <a:ln w="12700">
            <a:solidFill>
              <a:schemeClr val="accent1"/>
            </a:solidFill>
          </a:ln>
        </p:spPr>
      </p:pic>
      <p:sp>
        <p:nvSpPr>
          <p:cNvPr id="15" name="Заголовок 1"/>
          <p:cNvSpPr txBox="1">
            <a:spLocks/>
          </p:cNvSpPr>
          <p:nvPr/>
        </p:nvSpPr>
        <p:spPr>
          <a:xfrm>
            <a:off x="3350190" y="2240893"/>
            <a:ext cx="3193869" cy="66790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solidFill>
                  <a:srgbClr val="002060"/>
                </a:solidFill>
              </a:rPr>
              <a:t>ARGO</a:t>
            </a:r>
            <a:endParaRPr lang="en-US" sz="4000" b="1" dirty="0">
              <a:solidFill>
                <a:srgbClr val="002060"/>
              </a:solidFill>
            </a:endParaRPr>
          </a:p>
        </p:txBody>
      </p:sp>
      <p:sp>
        <p:nvSpPr>
          <p:cNvPr id="16" name="Заголовок 1"/>
          <p:cNvSpPr txBox="1">
            <a:spLocks/>
          </p:cNvSpPr>
          <p:nvPr/>
        </p:nvSpPr>
        <p:spPr>
          <a:xfrm>
            <a:off x="8998131" y="5848418"/>
            <a:ext cx="3193869" cy="919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solidFill>
                  <a:srgbClr val="002060"/>
                </a:solidFill>
              </a:rPr>
              <a:t>MX-MAP</a:t>
            </a:r>
            <a:endParaRPr lang="en-US" sz="4000" b="1" dirty="0">
              <a:solidFill>
                <a:srgbClr val="002060"/>
              </a:solidFill>
            </a:endParaRPr>
          </a:p>
        </p:txBody>
      </p:sp>
      <p:sp>
        <p:nvSpPr>
          <p:cNvPr id="20" name="Прямоугольник 19"/>
          <p:cNvSpPr/>
          <p:nvPr/>
        </p:nvSpPr>
        <p:spPr>
          <a:xfrm>
            <a:off x="7414991" y="1086842"/>
            <a:ext cx="2617961" cy="1015663"/>
          </a:xfrm>
          <a:prstGeom prst="rect">
            <a:avLst/>
          </a:prstGeom>
        </p:spPr>
        <p:txBody>
          <a:bodyPr wrap="none">
            <a:spAutoFit/>
          </a:bodyPr>
          <a:lstStyle/>
          <a:p>
            <a:pPr marL="285750" indent="-285750">
              <a:buFontTx/>
              <a:buChar char="-"/>
            </a:pPr>
            <a:r>
              <a:rPr lang="lv-LV" sz="2000" dirty="0" smtClean="0"/>
              <a:t>7</a:t>
            </a:r>
            <a:r>
              <a:rPr lang="en-US" sz="2000" dirty="0" smtClean="0"/>
              <a:t> Academic partners</a:t>
            </a:r>
          </a:p>
          <a:p>
            <a:pPr marL="285750" indent="-285750">
              <a:buFontTx/>
              <a:buChar char="-"/>
            </a:pPr>
            <a:r>
              <a:rPr lang="lv-LV" sz="2000" dirty="0" smtClean="0"/>
              <a:t>3</a:t>
            </a:r>
            <a:r>
              <a:rPr lang="en-US" sz="2000" dirty="0" smtClean="0"/>
              <a:t> Industrial partners</a:t>
            </a:r>
          </a:p>
          <a:p>
            <a:pPr marL="285750" indent="-285750">
              <a:buFontTx/>
              <a:buChar char="-"/>
            </a:pPr>
            <a:r>
              <a:rPr lang="lv-LV" sz="2000" dirty="0" smtClean="0"/>
              <a:t>4</a:t>
            </a:r>
            <a:r>
              <a:rPr lang="en-US" sz="2000" dirty="0" smtClean="0"/>
              <a:t> Associate partners</a:t>
            </a:r>
            <a:endParaRPr lang="en-US" sz="2000" dirty="0"/>
          </a:p>
        </p:txBody>
      </p:sp>
      <p:sp>
        <p:nvSpPr>
          <p:cNvPr id="23" name="Прямоугольник 22"/>
          <p:cNvSpPr/>
          <p:nvPr/>
        </p:nvSpPr>
        <p:spPr>
          <a:xfrm>
            <a:off x="1530541" y="1223012"/>
            <a:ext cx="2617961" cy="707886"/>
          </a:xfrm>
          <a:prstGeom prst="rect">
            <a:avLst/>
          </a:prstGeom>
        </p:spPr>
        <p:txBody>
          <a:bodyPr wrap="none">
            <a:spAutoFit/>
          </a:bodyPr>
          <a:lstStyle/>
          <a:p>
            <a:pPr marL="285750" indent="-285750">
              <a:buFontTx/>
              <a:buChar char="-"/>
            </a:pPr>
            <a:r>
              <a:rPr lang="lv-LV" sz="2000" dirty="0"/>
              <a:t>3</a:t>
            </a:r>
            <a:r>
              <a:rPr lang="en-US" sz="2000" dirty="0" smtClean="0"/>
              <a:t> Academic partners</a:t>
            </a:r>
          </a:p>
          <a:p>
            <a:pPr marL="285750" indent="-285750">
              <a:buFontTx/>
              <a:buChar char="-"/>
            </a:pPr>
            <a:r>
              <a:rPr lang="lv-LV" sz="2000" dirty="0" smtClean="0"/>
              <a:t>3</a:t>
            </a:r>
            <a:r>
              <a:rPr lang="en-US" sz="2000" dirty="0" smtClean="0"/>
              <a:t> Industrial partners</a:t>
            </a:r>
            <a:endParaRPr lang="en-US" sz="2000" dirty="0"/>
          </a:p>
        </p:txBody>
      </p:sp>
    </p:spTree>
    <p:extLst>
      <p:ext uri="{BB962C8B-B14F-4D97-AF65-F5344CB8AC3E}">
        <p14:creationId xmlns:p14="http://schemas.microsoft.com/office/powerpoint/2010/main" val="38575281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10900125" y="190308"/>
            <a:ext cx="1091279" cy="1085182"/>
          </a:xfrm>
          <a:prstGeom prst="rect">
            <a:avLst/>
          </a:prstGeom>
        </p:spPr>
      </p:pic>
      <p:pic>
        <p:nvPicPr>
          <p:cNvPr id="3" name="Рисунок 2"/>
          <p:cNvPicPr>
            <a:picLocks noChangeAspect="1"/>
          </p:cNvPicPr>
          <p:nvPr/>
        </p:nvPicPr>
        <p:blipFill>
          <a:blip r:embed="rId4"/>
          <a:stretch>
            <a:fillRect/>
          </a:stretch>
        </p:blipFill>
        <p:spPr>
          <a:xfrm>
            <a:off x="10972392" y="157248"/>
            <a:ext cx="1089302" cy="1089302"/>
          </a:xfrm>
          <a:prstGeom prst="rect">
            <a:avLst/>
          </a:prstGeom>
        </p:spPr>
      </p:pic>
      <p:sp>
        <p:nvSpPr>
          <p:cNvPr id="12" name="Заголовок 11"/>
          <p:cNvSpPr>
            <a:spLocks noGrp="1"/>
          </p:cNvSpPr>
          <p:nvPr>
            <p:ph type="title"/>
          </p:nvPr>
        </p:nvSpPr>
        <p:spPr>
          <a:xfrm>
            <a:off x="566113" y="-41881"/>
            <a:ext cx="10515600" cy="1325563"/>
          </a:xfrm>
        </p:spPr>
        <p:txBody>
          <a:bodyPr>
            <a:normAutofit/>
          </a:bodyPr>
          <a:lstStyle/>
          <a:p>
            <a:pPr algn="ctr"/>
            <a:r>
              <a:rPr lang="lv-LV" b="1" dirty="0" smtClean="0">
                <a:solidFill>
                  <a:srgbClr val="002060"/>
                </a:solidFill>
              </a:rPr>
              <a:t>IDEA</a:t>
            </a:r>
            <a:endParaRPr lang="ru-RU" b="1" dirty="0">
              <a:solidFill>
                <a:srgbClr val="002060"/>
              </a:solidFill>
            </a:endParaRPr>
          </a:p>
        </p:txBody>
      </p:sp>
      <p:sp>
        <p:nvSpPr>
          <p:cNvPr id="13" name="Текст 12"/>
          <p:cNvSpPr>
            <a:spLocks noGrp="1"/>
          </p:cNvSpPr>
          <p:nvPr>
            <p:ph type="body" idx="1"/>
          </p:nvPr>
        </p:nvSpPr>
        <p:spPr>
          <a:xfrm>
            <a:off x="366415" y="1316038"/>
            <a:ext cx="5157787" cy="823912"/>
          </a:xfrm>
        </p:spPr>
        <p:txBody>
          <a:bodyPr>
            <a:normAutofit/>
          </a:bodyPr>
          <a:lstStyle/>
          <a:p>
            <a:pPr algn="ctr"/>
            <a:r>
              <a:rPr lang="lv-LV" sz="4000" dirty="0" smtClean="0">
                <a:solidFill>
                  <a:srgbClr val="002060"/>
                </a:solidFill>
              </a:rPr>
              <a:t>ARGO</a:t>
            </a:r>
            <a:endParaRPr lang="ru-RU" sz="4000" dirty="0">
              <a:solidFill>
                <a:srgbClr val="002060"/>
              </a:solidFill>
            </a:endParaRPr>
          </a:p>
        </p:txBody>
      </p:sp>
      <p:sp>
        <p:nvSpPr>
          <p:cNvPr id="14" name="Объект 13"/>
          <p:cNvSpPr>
            <a:spLocks noGrp="1"/>
          </p:cNvSpPr>
          <p:nvPr>
            <p:ph sz="half" idx="2"/>
          </p:nvPr>
        </p:nvSpPr>
        <p:spPr>
          <a:xfrm>
            <a:off x="366416" y="2046662"/>
            <a:ext cx="5157787" cy="3684588"/>
          </a:xfrm>
        </p:spPr>
        <p:txBody>
          <a:bodyPr/>
          <a:lstStyle/>
          <a:p>
            <a:r>
              <a:rPr lang="en-US" dirty="0" smtClean="0"/>
              <a:t> Towards </a:t>
            </a:r>
            <a:r>
              <a:rPr lang="en-US" dirty="0"/>
              <a:t>development of new antibacterial strategy for </a:t>
            </a:r>
            <a:r>
              <a:rPr lang="en-US" dirty="0" smtClean="0"/>
              <a:t>dentistry</a:t>
            </a:r>
            <a:endParaRPr lang="ru-RU" dirty="0"/>
          </a:p>
        </p:txBody>
      </p:sp>
      <p:sp>
        <p:nvSpPr>
          <p:cNvPr id="15" name="Текст 14"/>
          <p:cNvSpPr>
            <a:spLocks noGrp="1"/>
          </p:cNvSpPr>
          <p:nvPr>
            <p:ph type="body" sz="quarter" idx="3"/>
          </p:nvPr>
        </p:nvSpPr>
        <p:spPr>
          <a:xfrm>
            <a:off x="6634249" y="1325563"/>
            <a:ext cx="5183188" cy="823912"/>
          </a:xfrm>
        </p:spPr>
        <p:txBody>
          <a:bodyPr>
            <a:normAutofit/>
          </a:bodyPr>
          <a:lstStyle/>
          <a:p>
            <a:pPr algn="ctr"/>
            <a:r>
              <a:rPr lang="lv-LV" sz="4000" dirty="0" smtClean="0">
                <a:solidFill>
                  <a:srgbClr val="002060"/>
                </a:solidFill>
              </a:rPr>
              <a:t>MX-MAP</a:t>
            </a:r>
            <a:endParaRPr lang="ru-RU" sz="4000" dirty="0">
              <a:solidFill>
                <a:srgbClr val="002060"/>
              </a:solidFill>
            </a:endParaRPr>
          </a:p>
        </p:txBody>
      </p:sp>
      <p:sp>
        <p:nvSpPr>
          <p:cNvPr id="16" name="Объект 15"/>
          <p:cNvSpPr>
            <a:spLocks noGrp="1"/>
          </p:cNvSpPr>
          <p:nvPr>
            <p:ph sz="quarter" idx="4"/>
          </p:nvPr>
        </p:nvSpPr>
        <p:spPr>
          <a:xfrm>
            <a:off x="6713960" y="2119279"/>
            <a:ext cx="5183188" cy="3684588"/>
          </a:xfrm>
        </p:spPr>
        <p:txBody>
          <a:bodyPr/>
          <a:lstStyle/>
          <a:p>
            <a:r>
              <a:rPr lang="en-US" dirty="0"/>
              <a:t>Towards </a:t>
            </a:r>
            <a:r>
              <a:rPr lang="en-US" dirty="0" err="1"/>
              <a:t>MXenes</a:t>
            </a:r>
            <a:r>
              <a:rPr lang="en-US" dirty="0"/>
              <a:t>’ biomedical applications by high-dimensional immune </a:t>
            </a:r>
            <a:r>
              <a:rPr lang="en-US" dirty="0" err="1"/>
              <a:t>MAPping</a:t>
            </a:r>
            <a:endParaRPr lang="ru-RU" dirty="0"/>
          </a:p>
        </p:txBody>
      </p:sp>
      <p:pic>
        <p:nvPicPr>
          <p:cNvPr id="20" name="Рисунок 19"/>
          <p:cNvPicPr>
            <a:picLocks noChangeAspect="1"/>
          </p:cNvPicPr>
          <p:nvPr/>
        </p:nvPicPr>
        <p:blipFill rotWithShape="1">
          <a:blip r:embed="rId5"/>
          <a:srcRect l="15593" r="11079"/>
          <a:stretch/>
        </p:blipFill>
        <p:spPr>
          <a:xfrm>
            <a:off x="3394840" y="3455988"/>
            <a:ext cx="5572621" cy="3177794"/>
          </a:xfrm>
          <a:prstGeom prst="rect">
            <a:avLst/>
          </a:prstGeom>
        </p:spPr>
      </p:pic>
      <p:pic>
        <p:nvPicPr>
          <p:cNvPr id="22" name="Рисунок 21"/>
          <p:cNvPicPr>
            <a:picLocks noChangeAspect="1"/>
          </p:cNvPicPr>
          <p:nvPr/>
        </p:nvPicPr>
        <p:blipFill>
          <a:blip r:embed="rId6"/>
          <a:stretch>
            <a:fillRect/>
          </a:stretch>
        </p:blipFill>
        <p:spPr>
          <a:xfrm>
            <a:off x="833216" y="853048"/>
            <a:ext cx="1024217" cy="1219306"/>
          </a:xfrm>
          <a:prstGeom prst="rect">
            <a:avLst/>
          </a:prstGeom>
        </p:spPr>
      </p:pic>
      <p:pic>
        <p:nvPicPr>
          <p:cNvPr id="11" name="Picture 2" descr="Group Of Cartoon People Following Team Leader. Vector. Клипарты, SVG,  векторы, и Набор Иллюстраций Без Оплаты Отчислений. Image 108334804">
            <a:extLst>
              <a:ext uri="{FF2B5EF4-FFF2-40B4-BE49-F238E27FC236}">
                <a16:creationId xmlns:a16="http://schemas.microsoft.com/office/drawing/2014/main" id="{23A6D908-206E-01A3-BF76-6A530207CB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517" y="4270375"/>
            <a:ext cx="2943225" cy="155257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4445960-EF04-B4B6-7F22-2D12287896EC}"/>
              </a:ext>
            </a:extLst>
          </p:cNvPr>
          <p:cNvSpPr txBox="1"/>
          <p:nvPr/>
        </p:nvSpPr>
        <p:spPr>
          <a:xfrm>
            <a:off x="400543" y="5669062"/>
            <a:ext cx="3075246" cy="707886"/>
          </a:xfrm>
          <a:prstGeom prst="rect">
            <a:avLst/>
          </a:prstGeom>
          <a:noFill/>
        </p:spPr>
        <p:txBody>
          <a:bodyPr wrap="square">
            <a:spAutoFit/>
          </a:bodyPr>
          <a:lstStyle/>
          <a:p>
            <a:pPr algn="ctr"/>
            <a:r>
              <a:rPr lang="lv-LV" sz="2000" b="1" dirty="0">
                <a:solidFill>
                  <a:srgbClr val="333333"/>
                </a:solidFill>
                <a:latin typeface="Arial" panose="020B0604020202020204" pitchFamily="34" charset="0"/>
                <a:cs typeface="Arial" panose="020B0604020202020204" pitchFamily="34" charset="0"/>
              </a:rPr>
              <a:t>multidisciplinary </a:t>
            </a:r>
            <a:endParaRPr lang="en-US" sz="2000" b="1" dirty="0" smtClean="0">
              <a:solidFill>
                <a:srgbClr val="333333"/>
              </a:solidFill>
              <a:latin typeface="Arial" panose="020B0604020202020204" pitchFamily="34" charset="0"/>
              <a:cs typeface="Arial" panose="020B0604020202020204" pitchFamily="34" charset="0"/>
            </a:endParaRPr>
          </a:p>
          <a:p>
            <a:pPr algn="ctr"/>
            <a:r>
              <a:rPr lang="lv-LV" sz="2000" b="1" dirty="0" smtClean="0">
                <a:solidFill>
                  <a:srgbClr val="333333"/>
                </a:solidFill>
                <a:latin typeface="Arial" panose="020B0604020202020204" pitchFamily="34" charset="0"/>
                <a:cs typeface="Arial" panose="020B0604020202020204" pitchFamily="34" charset="0"/>
              </a:rPr>
              <a:t>team</a:t>
            </a:r>
            <a:endParaRPr lang="ru-RU" sz="2000" b="1" dirty="0"/>
          </a:p>
        </p:txBody>
      </p:sp>
      <p:pic>
        <p:nvPicPr>
          <p:cNvPr id="21" name="Picture 4" descr="Business team joint task solution and cooperation concept with people  cartoon characters. Metaphor of collaborative decision and teamwork with  jigsaw puzzle. Flat cartoon vector illustration isolated. 8635473 Vector  Art at Vecteezy">
            <a:extLst>
              <a:ext uri="{FF2B5EF4-FFF2-40B4-BE49-F238E27FC236}">
                <a16:creationId xmlns:a16="http://schemas.microsoft.com/office/drawing/2014/main" id="{5C353672-7F90-19BD-9DD7-7557157F8C0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05554" y="4143688"/>
            <a:ext cx="2183489" cy="158425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AA38011A-342C-F022-2C08-F6AC7C7F10DB}"/>
              </a:ext>
            </a:extLst>
          </p:cNvPr>
          <p:cNvSpPr txBox="1"/>
          <p:nvPr/>
        </p:nvSpPr>
        <p:spPr>
          <a:xfrm>
            <a:off x="9401177" y="5669062"/>
            <a:ext cx="2425959" cy="707886"/>
          </a:xfrm>
          <a:prstGeom prst="rect">
            <a:avLst/>
          </a:prstGeom>
          <a:noFill/>
        </p:spPr>
        <p:txBody>
          <a:bodyPr wrap="square">
            <a:spAutoFit/>
          </a:bodyPr>
          <a:lstStyle/>
          <a:p>
            <a:pPr algn="ctr"/>
            <a:r>
              <a:rPr lang="en-US" sz="2000" b="1" dirty="0">
                <a:solidFill>
                  <a:srgbClr val="333333"/>
                </a:solidFill>
                <a:latin typeface="Arial" panose="020B0604020202020204" pitchFamily="34" charset="0"/>
                <a:cs typeface="Arial" panose="020B0604020202020204" pitchFamily="34" charset="0"/>
              </a:rPr>
              <a:t>f</a:t>
            </a:r>
            <a:r>
              <a:rPr lang="lv-LV" sz="2000" b="1" dirty="0" smtClean="0">
                <a:solidFill>
                  <a:srgbClr val="333333"/>
                </a:solidFill>
                <a:latin typeface="Arial" panose="020B0604020202020204" pitchFamily="34" charset="0"/>
                <a:cs typeface="Arial" panose="020B0604020202020204" pitchFamily="34" charset="0"/>
              </a:rPr>
              <a:t>ruitful</a:t>
            </a:r>
            <a:r>
              <a:rPr lang="en-US" sz="2000" b="1" dirty="0" smtClean="0">
                <a:solidFill>
                  <a:srgbClr val="333333"/>
                </a:solidFill>
                <a:latin typeface="Arial" panose="020B0604020202020204" pitchFamily="34" charset="0"/>
                <a:cs typeface="Arial" panose="020B0604020202020204" pitchFamily="34" charset="0"/>
              </a:rPr>
              <a:t> </a:t>
            </a:r>
            <a:r>
              <a:rPr lang="lv-LV" sz="2000" b="1" dirty="0" smtClean="0">
                <a:solidFill>
                  <a:srgbClr val="333333"/>
                </a:solidFill>
                <a:latin typeface="Arial" panose="020B0604020202020204" pitchFamily="34" charset="0"/>
                <a:cs typeface="Arial" panose="020B0604020202020204" pitchFamily="34" charset="0"/>
              </a:rPr>
              <a:t>cooperation</a:t>
            </a:r>
            <a:endParaRPr lang="ru-RU" sz="2000" b="1" dirty="0"/>
          </a:p>
        </p:txBody>
      </p:sp>
    </p:spTree>
    <p:extLst>
      <p:ext uri="{BB962C8B-B14F-4D97-AF65-F5344CB8AC3E}">
        <p14:creationId xmlns:p14="http://schemas.microsoft.com/office/powerpoint/2010/main" val="146225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49" name="Рисунок 48"/>
          <p:cNvPicPr>
            <a:picLocks noChangeAspect="1"/>
          </p:cNvPicPr>
          <p:nvPr/>
        </p:nvPicPr>
        <p:blipFill>
          <a:blip r:embed="rId3"/>
          <a:stretch>
            <a:fillRect/>
          </a:stretch>
        </p:blipFill>
        <p:spPr>
          <a:xfrm>
            <a:off x="10956626" y="215055"/>
            <a:ext cx="1089302" cy="1089302"/>
          </a:xfrm>
          <a:prstGeom prst="rect">
            <a:avLst/>
          </a:prstGeom>
        </p:spPr>
      </p:pic>
      <p:sp>
        <p:nvSpPr>
          <p:cNvPr id="56" name="Заголовок 11"/>
          <p:cNvSpPr txBox="1">
            <a:spLocks/>
          </p:cNvSpPr>
          <p:nvPr/>
        </p:nvSpPr>
        <p:spPr>
          <a:xfrm>
            <a:off x="891933" y="26823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b="1" dirty="0" smtClean="0">
                <a:solidFill>
                  <a:srgbClr val="002060"/>
                </a:solidFill>
              </a:rPr>
              <a:t>IDEA</a:t>
            </a:r>
            <a:endParaRPr lang="ru-RU" b="1" dirty="0">
              <a:solidFill>
                <a:srgbClr val="002060"/>
              </a:solidFill>
            </a:endParaRPr>
          </a:p>
        </p:txBody>
      </p:sp>
      <p:graphicFrame>
        <p:nvGraphicFramePr>
          <p:cNvPr id="8" name="Схема 7"/>
          <p:cNvGraphicFramePr/>
          <p:nvPr>
            <p:extLst>
              <p:ext uri="{D42A27DB-BD31-4B8C-83A1-F6EECF244321}">
                <p14:modId xmlns:p14="http://schemas.microsoft.com/office/powerpoint/2010/main" val="2243439566"/>
              </p:ext>
            </p:extLst>
          </p:nvPr>
        </p:nvGraphicFramePr>
        <p:xfrm>
          <a:off x="467498" y="1115171"/>
          <a:ext cx="11364471" cy="55024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0" name="Picture 4" descr="Wound Dressing Stock Illustrations – 567 Wound Dressing Stock  Illustrations, Vectors &amp; Clipart - Dreamstime">
            <a:extLst>
              <a:ext uri="{FF2B5EF4-FFF2-40B4-BE49-F238E27FC236}">
                <a16:creationId xmlns:a16="http://schemas.microsoft.com/office/drawing/2014/main" id="{B8DA7A61-4DD7-5E9F-360C-07CF38D127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13691" y="1290001"/>
            <a:ext cx="2343150" cy="195262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4" descr="6 Cartoon representation of a liposomal drug delivery vector with a... |  Download Scientific Diagram">
            <a:extLst>
              <a:ext uri="{FF2B5EF4-FFF2-40B4-BE49-F238E27FC236}">
                <a16:creationId xmlns:a16="http://schemas.microsoft.com/office/drawing/2014/main" id="{B8E7EA04-3099-2D73-237B-D263A5BB3C1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85266" y="3178087"/>
            <a:ext cx="1768337" cy="1639317"/>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8" descr="Tissue engineering: how it allows us to build organs in the laboratory -  Catalyst Magazine">
            <a:extLst>
              <a:ext uri="{FF2B5EF4-FFF2-40B4-BE49-F238E27FC236}">
                <a16:creationId xmlns:a16="http://schemas.microsoft.com/office/drawing/2014/main" id="{41D801FA-7199-51AC-7D6C-D1611516724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86223" y="1357408"/>
            <a:ext cx="1812587" cy="182067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2" descr="Biosensor Icon - Download in Colored Outline Style">
            <a:extLst>
              <a:ext uri="{FF2B5EF4-FFF2-40B4-BE49-F238E27FC236}">
                <a16:creationId xmlns:a16="http://schemas.microsoft.com/office/drawing/2014/main" id="{787A2B19-7B66-71AE-6B01-26EC58D6EB9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82221" y="5116356"/>
            <a:ext cx="1571152" cy="1571152"/>
          </a:xfrm>
          <a:prstGeom prst="rect">
            <a:avLst/>
          </a:prstGeom>
          <a:noFill/>
          <a:extLst>
            <a:ext uri="{909E8E84-426E-40DD-AFC4-6F175D3DCCD1}">
              <a14:hiddenFill xmlns:a14="http://schemas.microsoft.com/office/drawing/2010/main">
                <a:solidFill>
                  <a:srgbClr val="FFFFFF"/>
                </a:solidFill>
              </a14:hiddenFill>
            </a:ext>
          </a:extLst>
        </p:spPr>
      </p:pic>
      <p:pic>
        <p:nvPicPr>
          <p:cNvPr id="64" name="Google Shape;122;p1"/>
          <p:cNvPicPr preferRelativeResize="0"/>
          <p:nvPr/>
        </p:nvPicPr>
        <p:blipFill rotWithShape="1">
          <a:blip r:embed="rId13">
            <a:alphaModFix/>
          </a:blip>
          <a:srcRect l="17425" r="12001" b="9506"/>
          <a:stretch/>
        </p:blipFill>
        <p:spPr>
          <a:xfrm>
            <a:off x="244954" y="3628524"/>
            <a:ext cx="2133746" cy="1134921"/>
          </a:xfrm>
          <a:prstGeom prst="rect">
            <a:avLst/>
          </a:prstGeom>
          <a:noFill/>
          <a:ln>
            <a:noFill/>
          </a:ln>
        </p:spPr>
      </p:pic>
      <p:pic>
        <p:nvPicPr>
          <p:cNvPr id="65" name="Google Shape;124;p1"/>
          <p:cNvPicPr preferRelativeResize="0"/>
          <p:nvPr/>
        </p:nvPicPr>
        <p:blipFill rotWithShape="1">
          <a:blip r:embed="rId14">
            <a:alphaModFix/>
          </a:blip>
          <a:srcRect l="10608" t="845" r="10767" b="-845"/>
          <a:stretch/>
        </p:blipFill>
        <p:spPr>
          <a:xfrm>
            <a:off x="566113" y="5124371"/>
            <a:ext cx="2829476" cy="1664665"/>
          </a:xfrm>
          <a:prstGeom prst="rect">
            <a:avLst/>
          </a:prstGeom>
          <a:noFill/>
          <a:ln>
            <a:noFill/>
          </a:ln>
        </p:spPr>
      </p:pic>
      <p:sp>
        <p:nvSpPr>
          <p:cNvPr id="3" name="Скругленный прямоугольник 2"/>
          <p:cNvSpPr/>
          <p:nvPr/>
        </p:nvSpPr>
        <p:spPr>
          <a:xfrm>
            <a:off x="5202620" y="3819069"/>
            <a:ext cx="2091558" cy="3573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n w="0"/>
                <a:solidFill>
                  <a:schemeClr val="tx1"/>
                </a:solidFill>
                <a:effectLst>
                  <a:outerShdw blurRad="38100" dist="19050" dir="2700000" algn="tl" rotWithShape="0">
                    <a:schemeClr val="dk1">
                      <a:alpha val="40000"/>
                    </a:schemeClr>
                  </a:outerShdw>
                </a:effectLst>
              </a:rPr>
              <a:t>BIOMEDICAL</a:t>
            </a:r>
            <a:endParaRPr lang="ru-RU" sz="2400" b="1"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942541547"/>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895</TotalTime>
  <Words>327</Words>
  <Application>Microsoft Office PowerPoint</Application>
  <PresentationFormat>Широкоэкранный</PresentationFormat>
  <Paragraphs>105</Paragraphs>
  <Slides>14</Slides>
  <Notes>5</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14</vt:i4>
      </vt:variant>
    </vt:vector>
  </HeadingPairs>
  <TitlesOfParts>
    <vt:vector size="22" baseType="lpstr">
      <vt:lpstr>Algerian</vt:lpstr>
      <vt:lpstr>Apple Chancery</vt:lpstr>
      <vt:lpstr>Arial</vt:lpstr>
      <vt:lpstr>Calibri</vt:lpstr>
      <vt:lpstr>Calibri Light</vt:lpstr>
      <vt:lpstr>Google Sans</vt:lpstr>
      <vt:lpstr>Verdana</vt:lpstr>
      <vt:lpstr>Тема Office</vt:lpstr>
      <vt:lpstr>Success story of MSCA-SE project applications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IDEA</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Success stories of MSCA-SE project applications</dc:title>
  <dc:creator>Viktoriia Korniienko</dc:creator>
  <cp:lastModifiedBy>Viktoriia Korniienko</cp:lastModifiedBy>
  <cp:revision>44</cp:revision>
  <dcterms:created xsi:type="dcterms:W3CDTF">2023-10-05T10:56:47Z</dcterms:created>
  <dcterms:modified xsi:type="dcterms:W3CDTF">2023-10-09T13:21:36Z</dcterms:modified>
</cp:coreProperties>
</file>