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5" r:id="rId2"/>
    <p:sldId id="376" r:id="rId3"/>
    <p:sldId id="419" r:id="rId4"/>
    <p:sldId id="421" r:id="rId5"/>
    <p:sldId id="42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3690" autoAdjust="0"/>
  </p:normalViewPr>
  <p:slideViewPr>
    <p:cSldViewPr>
      <p:cViewPr varScale="1">
        <p:scale>
          <a:sx n="61" d="100"/>
          <a:sy n="61" d="100"/>
        </p:scale>
        <p:origin x="8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06AC8-BC91-460D-A878-153B0F9FC36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1912F-E54D-415B-AD66-F4F5886EF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6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34" indent="-285744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2975" indent="-228595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165" indent="-228595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355" indent="-228595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545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73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892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11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739CA74-5BEA-4687-8A79-A91FC7C34BC9}" type="slidenum">
              <a:rPr lang="en-US" altLang="fr-FR" sz="1200"/>
              <a:pPr/>
              <a:t>2</a:t>
            </a:fld>
            <a:endParaRPr lang="en-US" altLang="fr-FR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34" indent="-285744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2975" indent="-228595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165" indent="-228595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355" indent="-228595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545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73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892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11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739CA74-5BEA-4687-8A79-A91FC7C34BC9}" type="slidenum">
              <a:rPr lang="en-US" altLang="fr-FR" sz="1200"/>
              <a:pPr/>
              <a:t>3</a:t>
            </a:fld>
            <a:endParaRPr lang="en-US" altLang="fr-FR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34" indent="-285744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2975" indent="-228595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165" indent="-228595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355" indent="-228595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545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73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892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11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739CA74-5BEA-4687-8A79-A91FC7C34BC9}" type="slidenum">
              <a:rPr lang="en-US" altLang="fr-FR" sz="1200"/>
              <a:pPr/>
              <a:t>4</a:t>
            </a:fld>
            <a:endParaRPr lang="en-US" altLang="fr-FR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3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34" indent="-285744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2975" indent="-228595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165" indent="-228595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355" indent="-228595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545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73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892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114" indent="-228595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739CA74-5BEA-4687-8A79-A91FC7C34BC9}" type="slidenum">
              <a:rPr lang="en-US" altLang="fr-FR" sz="1200"/>
              <a:pPr/>
              <a:t>5</a:t>
            </a:fld>
            <a:endParaRPr lang="en-US" altLang="fr-FR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45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2B2DF8-5BC9-450C-90EF-3B849A269886}" type="slidenum">
              <a:rPr 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8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5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3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4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6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9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6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6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9493-A753-49D2-9E8F-9055AD33395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E3BF-B532-4670-A543-8AEDE4D7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opportunities/topic-details/horizon-widera-2023-access-06-0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info/funding-tenders/opportunities/portal/screen/how-to-participate/org-details/999999999/project/101081322/program/43108390/details" TargetMode="External"/><Relationship Id="rId3" Type="http://schemas.openxmlformats.org/officeDocument/2006/relationships/hyperlink" Target="https://ec.europa.eu/info/funding-tenders/opportunities/portal/screen/how-to-participate/org-details/999999999/project/101056939/program/43108390/details" TargetMode="External"/><Relationship Id="rId7" Type="http://schemas.openxmlformats.org/officeDocument/2006/relationships/hyperlink" Target="https://ec.europa.eu/info/funding-tenders/opportunities/portal/screen/how-to-participate/org-details/999999999/project/101081358/program/43108390/detai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funding-tenders/opportunities/portal/screen/how-to-participate/org-details/999999999/project/101069491/program/43108390/details" TargetMode="External"/><Relationship Id="rId5" Type="http://schemas.openxmlformats.org/officeDocument/2006/relationships/hyperlink" Target="https://ec.europa.eu/info/funding-tenders/opportunities/portal/screen/how-to-participate/org-details/999999999/project/101056884/program/43108390/details" TargetMode="External"/><Relationship Id="rId4" Type="http://schemas.openxmlformats.org/officeDocument/2006/relationships/hyperlink" Target="https://ec.europa.eu/info/funding-tenders/opportunities/portal/screen/how-to-participate/org-details/999999999/project/101056921/program/43108390/detail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15913" y="1687610"/>
            <a:ext cx="85693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good proposal?</a:t>
            </a:r>
          </a:p>
          <a:p>
            <a:pPr algn="ctr">
              <a:defRPr/>
            </a:pPr>
            <a:r>
              <a:rPr lang="en-US" sz="4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Tips and tricks</a:t>
            </a:r>
            <a:endParaRPr lang="el-GR" sz="4000" b="1" dirty="0">
              <a:solidFill>
                <a:schemeClr val="bg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0825" y="4005064"/>
            <a:ext cx="8820150" cy="81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Nikos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Mihalopoulos</a:t>
            </a:r>
            <a:endParaRPr lang="en-US" sz="3200" b="1" i="0" baseline="30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47664" y="5638800"/>
            <a:ext cx="774223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FFF00"/>
                </a:solidFill>
              </a:rPr>
              <a:t>Research Director</a:t>
            </a:r>
          </a:p>
          <a:p>
            <a:pPr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FFF00"/>
                </a:solidFill>
              </a:rPr>
              <a:t>National Observatory of Athens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endParaRPr lang="en-US" sz="18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endParaRPr lang="en-US" sz="18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endParaRPr lang="en-US" sz="18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4" name="Picture 2" descr="C:\Users\User\Documents\Personal\Miscellaneous\LOGOs\new-noa-logo-high-definition-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491162"/>
            <a:ext cx="14478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90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5486400" y="6508576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fr-FR" sz="1400" dirty="0">
                <a:latin typeface="Arial" charset="0"/>
              </a:rPr>
              <a:t>1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STEPS</a:t>
            </a:r>
            <a:endParaRPr lang="fr-FR" altLang="fr-F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28600" y="914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fr-FR" sz="1200">
                <a:solidFill>
                  <a:schemeClr val="bg1"/>
                </a:solidFill>
                <a:latin typeface="Arial Black" pitchFamily="34" charset="0"/>
              </a:rPr>
              <a:t>OMM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228600" y="1314450"/>
            <a:ext cx="8686800" cy="751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well in advance</a:t>
            </a:r>
          </a:p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adequate partners (core)</a:t>
            </a:r>
          </a:p>
          <a:p>
            <a:pPr marL="571500" indent="-571500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 reading of the call (version slightly different from pre call)</a:t>
            </a: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2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5486400" y="64770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fr-FR" sz="1400" dirty="0">
                <a:latin typeface="Arial" charset="0"/>
              </a:rPr>
              <a:t>2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Writing</a:t>
            </a:r>
            <a:endParaRPr lang="fr-FR" altLang="fr-F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28600" y="914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fr-FR" sz="1200">
                <a:solidFill>
                  <a:schemeClr val="bg1"/>
                </a:solidFill>
                <a:latin typeface="Arial Black" pitchFamily="34" charset="0"/>
              </a:rPr>
              <a:t>OMM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228600" y="1314450"/>
            <a:ext cx="86868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is not only science (5/15 max)</a:t>
            </a:r>
          </a:p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and Implementation</a:t>
            </a:r>
          </a:p>
          <a:p>
            <a:pPr marL="0" indent="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</a:pPr>
            <a:endParaRPr lang="en-US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Stakeholders-Policy</a:t>
            </a:r>
          </a:p>
          <a:p>
            <a:pPr marL="0" indent="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</a:pP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5486400" y="64770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fr-FR" sz="1400" dirty="0">
                <a:latin typeface="Arial" charset="0"/>
              </a:rPr>
              <a:t>3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fr-FR" altLang="fr-F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28600" y="914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fr-FR" sz="1200">
                <a:solidFill>
                  <a:schemeClr val="bg1"/>
                </a:solidFill>
                <a:latin typeface="Arial Black" pitchFamily="34" charset="0"/>
              </a:rPr>
              <a:t>OMM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228600" y="1219200"/>
            <a:ext cx="8686800" cy="51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Networking (</a:t>
            </a:r>
            <a:r>
              <a:rPr lang="en-US" altLang="fr-F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European Infrastructures)</a:t>
            </a:r>
          </a:p>
          <a:p>
            <a:pPr marL="571500" indent="-57150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 on calls: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The Hop On Facility integrates one additional participant from a Widening country to an ongoing project under Pillar 2 or the EIC Pathfinder scheme while topping up a relevant task or work package and the cost incurred by the additional participant. The call has 2 official deadlines: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4572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C363A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18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en-US" sz="1800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28 September 2023</a:t>
            </a:r>
          </a:p>
          <a:p>
            <a:pPr marL="4572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C363A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18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</a:rPr>
              <a:t>         </a:t>
            </a:r>
            <a:r>
              <a:rPr lang="en-US" sz="1800" b="1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26 September 2024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More info about the call can be found at : </a:t>
            </a:r>
            <a:r>
              <a:rPr lang="en-US" sz="1800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https://ec.europa.eu/info/funding-tenders/opportunities/portal/screen/opportunities/topic-details/horizon-widera-2023-access-06-01</a:t>
            </a:r>
            <a:r>
              <a:rPr lang="en-US" sz="1800" b="0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 . </a:t>
            </a:r>
            <a:endParaRPr lang="fr-FR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5486400" y="64770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fr-FR" sz="1400" dirty="0">
                <a:latin typeface="Arial" charset="0"/>
              </a:rPr>
              <a:t>4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fr-FR" altLang="fr-F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28600" y="914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fr-FR" sz="1200">
                <a:solidFill>
                  <a:schemeClr val="bg1"/>
                </a:solidFill>
                <a:latin typeface="Arial Black" pitchFamily="34" charset="0"/>
              </a:rPr>
              <a:t>OMM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228600" y="1219200"/>
            <a:ext cx="8686800" cy="793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b="1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Indicative projects for previous calls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Response of the Earth System to overshoot, Climate </a:t>
            </a:r>
            <a:r>
              <a:rPr lang="en-US" sz="1600" b="0" i="0" dirty="0" err="1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neUtrality</a:t>
            </a: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negative Emissions (RESCUE)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https://ec.europa.eu/info/funding-tenders/opportunities/portal/screen/how-to-participate/org-details/999999999/project/101056939/program/43108390/details</a:t>
            </a:r>
            <a:endParaRPr lang="en-US" sz="1600" b="0" i="0" dirty="0">
              <a:solidFill>
                <a:srgbClr val="2C363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GREENHOUSE GAS FLUXES AND EARTH SYSTEM FEEDBACKS (</a:t>
            </a:r>
            <a:r>
              <a:rPr lang="en-US" sz="1600" b="0" i="0" dirty="0" err="1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GreenFeedBack</a:t>
            </a: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https://ec.europa.eu/info/funding-tenders/opportunities/portal/screen/how-to-participate/org-details/999999999/project/101056921/program/43108390/details</a:t>
            </a:r>
            <a:endParaRPr lang="en-US" sz="1600" b="0" i="0" dirty="0">
              <a:solidFill>
                <a:srgbClr val="2C363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Aerospace Composites digitally </a:t>
            </a:r>
            <a:r>
              <a:rPr lang="en-US" sz="1600" b="0" i="0" dirty="0" err="1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sensorised</a:t>
            </a: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from manufacturing to end-of-life (INFINITE)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https://ec.europa.eu/info/funding-tenders/opportunities/portal/screen/how-to-participate/org-details/999999999/project/101056884/program/43108390/details</a:t>
            </a:r>
            <a:endParaRPr lang="en-US" sz="1600" b="0" i="0" dirty="0">
              <a:solidFill>
                <a:srgbClr val="2C363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Carbon Neutral Milk (CANMILK)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https://ec.europa.eu/info/funding-tenders/opportunities/portal/screen/how-to-participate/org-details/999999999/project/101069491/program/43108390/details</a:t>
            </a:r>
            <a:endParaRPr lang="en-US" sz="1600" b="0" i="0" dirty="0">
              <a:solidFill>
                <a:srgbClr val="2C363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Assessing Climate Change Risk in </a:t>
            </a:r>
            <a:r>
              <a:rPr lang="en-US" sz="1600" b="0" i="0" dirty="0" err="1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en-US" sz="1600" b="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(ACCREU)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https://ec.europa.eu/info/funding-tenders/opportunities/portal/screen/how-to-participate/org-details/999999999/project/101081358/program/43108390/details</a:t>
            </a:r>
            <a:endParaRPr lang="en-US" sz="1600" u="sng" dirty="0">
              <a:solidFill>
                <a:srgbClr val="0563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Attributing and Verifying European and National Greenhouse gas and Aerosol Emissions and Reconciliation with Statistical Bottom up estimates (</a:t>
            </a:r>
            <a:r>
              <a:rPr lang="en-US" sz="1600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AVENGERS )</a:t>
            </a:r>
            <a:br>
              <a:rPr lang="en-US" sz="1600" i="0" u="sng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0" i="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https://ec.europa.eu/info/funding-tenders/opportunities/portal/screen/how-to-participate/org-details/999999999/project/101081322/program/43108390/details</a:t>
            </a:r>
            <a:br>
              <a:rPr lang="en-US" sz="1600" b="0" i="0" u="sng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i="0" dirty="0">
                <a:solidFill>
                  <a:srgbClr val="2C3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ICOS-ERIC is part of this project</a:t>
            </a:r>
            <a:endParaRPr lang="en-US" sz="1600" b="0" i="0" dirty="0">
              <a:solidFill>
                <a:srgbClr val="2C363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spcBef>
                <a:spcPct val="60000"/>
              </a:spcBef>
              <a:buClr>
                <a:schemeClr val="accent6">
                  <a:lumMod val="75000"/>
                </a:schemeClr>
              </a:buClr>
            </a:pP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5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Users\Katerina\Pictures\Finokalia 2006\P7260003.JPG"/>
          <p:cNvPicPr>
            <a:picLocks noChangeAspect="1" noChangeArrowheads="1"/>
          </p:cNvPicPr>
          <p:nvPr/>
        </p:nvPicPr>
        <p:blipFill>
          <a:blip r:embed="rId3" cstate="print">
            <a:lum bright="36000"/>
          </a:blip>
          <a:srcRect/>
          <a:stretch>
            <a:fillRect/>
          </a:stretch>
        </p:blipFill>
        <p:spPr bwMode="auto">
          <a:xfrm>
            <a:off x="-47626" y="-8335"/>
            <a:ext cx="9191625" cy="689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20464703">
            <a:off x="1785981" y="2664601"/>
            <a:ext cx="6367058" cy="20686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Thnak</a:t>
            </a:r>
            <a:r>
              <a:rPr lang="en-US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for your Attention</a:t>
            </a:r>
            <a:endParaRPr lang="el-GR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5" descr="http://t3.gstatic.com/images?q=tbn:ANd9GcS73RB8ukpz9wEqIo7BfkukaE4Zi0yXMPATlHraRIcQexSPQVvl0lH4Y-Z1-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527" y="6021288"/>
            <a:ext cx="1189987" cy="88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User\Documents\Personal\Miscellaneous\LOGOs\new-noa-logo-high-definition-E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34" y="102235"/>
            <a:ext cx="14478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0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1390</TotalTime>
  <Words>481</Words>
  <Application>Microsoft Office PowerPoint</Application>
  <PresentationFormat>On-screen Show (4:3)</PresentationFormat>
  <Paragraphs>56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Symbol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130</cp:revision>
  <dcterms:created xsi:type="dcterms:W3CDTF">2014-06-17T12:01:20Z</dcterms:created>
  <dcterms:modified xsi:type="dcterms:W3CDTF">2024-01-17T10:50:08Z</dcterms:modified>
</cp:coreProperties>
</file>