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10.xml" ContentType="application/inkml+xml"/>
  <Override PartName="/ppt/diagrams/layout1.xml" ContentType="application/vnd.openxmlformats-officedocument.drawingml.diagramLayout+xml"/>
  <Override PartName="/ppt/ink/ink12.xml" ContentType="application/inkml+xml"/>
  <Override PartName="/ppt/ink/ink11.xml" ContentType="application/inkml+xml"/>
  <Override PartName="/ppt/ink/ink3.xml" ContentType="application/inkml+xml"/>
  <Override PartName="/ppt/ink/ink9.xml" ContentType="application/inkml+xml"/>
  <Override PartName="/ppt/ink/ink8.xml" ContentType="application/inkml+xml"/>
  <Override PartName="/ppt/ink/ink7.xml" ContentType="application/inkml+xml"/>
  <Override PartName="/ppt/ink/ink6.xml" ContentType="application/inkml+xml"/>
  <Override PartName="/ppt/ink/ink5.xml" ContentType="application/inkml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4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0" r:id="rId2"/>
    <p:sldId id="464" r:id="rId3"/>
    <p:sldId id="465" r:id="rId4"/>
    <p:sldId id="466" r:id="rId5"/>
    <p:sldId id="467" r:id="rId6"/>
    <p:sldId id="1385" r:id="rId7"/>
    <p:sldId id="469" r:id="rId8"/>
    <p:sldId id="470" r:id="rId9"/>
    <p:sldId id="404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CCFF"/>
    <a:srgbClr val="9999FF"/>
    <a:srgbClr val="FFFFCC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Vidējs stils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6181" autoAdjust="0"/>
  </p:normalViewPr>
  <p:slideViewPr>
    <p:cSldViewPr snapToGrid="0">
      <p:cViewPr varScale="1">
        <p:scale>
          <a:sx n="71" d="100"/>
          <a:sy n="71" d="100"/>
        </p:scale>
        <p:origin x="11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A7E66-7117-48F4-8B13-026718042FE8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v-LV"/>
        </a:p>
      </dgm:t>
    </dgm:pt>
    <dgm:pt modelId="{BB78B71F-F755-4A98-A544-E7304D4A4F26}">
      <dgm:prSet phldrT="[Teksts]" custT="1"/>
      <dgm:spPr/>
      <dgm:t>
        <a:bodyPr/>
        <a:lstStyle/>
        <a:p>
          <a:r>
            <a:rPr lang="lv-LV" sz="40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Unit</a:t>
          </a:r>
          <a:r>
            <a:rPr lang="lv-LV" sz="4000" dirty="0">
              <a:latin typeface="Source Sans Pro" panose="020B0503030403020204" pitchFamily="34" charset="0"/>
              <a:ea typeface="Source Sans Pro" panose="020B0503030403020204" pitchFamily="34" charset="0"/>
            </a:rPr>
            <a:t> </a:t>
          </a:r>
          <a:r>
            <a:rPr lang="lv-LV" sz="40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contribution</a:t>
          </a:r>
          <a:endParaRPr lang="lv-LV" sz="40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2E2374D-33A2-4A6E-93B0-6BD232EB7783}" type="parTrans" cxnId="{6DE529E4-9060-483C-8CC9-00A16AF368FF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915B253-C234-4BC0-BFCB-6EF493AD4896}" type="sibTrans" cxnId="{6DE529E4-9060-483C-8CC9-00A16AF368FF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F09D300-C179-4594-B690-387613A29A38}">
      <dgm:prSet phldrT="[Teksts]"/>
      <dgm:spPr/>
      <dgm:t>
        <a:bodyPr/>
        <a:lstStyle/>
        <a:p>
          <a:r>
            <a:rPr lang="lv-LV" dirty="0" err="1">
              <a:latin typeface="Source Sans Pro" panose="020B0503030403020204" pitchFamily="34" charset="0"/>
              <a:ea typeface="Source Sans Pro" panose="020B0503030403020204" pitchFamily="34" charset="0"/>
            </a:rPr>
            <a:t>Doctoral</a:t>
          </a:r>
          <a:r>
            <a:rPr lang="lv-LV" dirty="0">
              <a:latin typeface="Source Sans Pro" panose="020B0503030403020204" pitchFamily="34" charset="0"/>
              <a:ea typeface="Source Sans Pro" panose="020B0503030403020204" pitchFamily="34" charset="0"/>
            </a:rPr>
            <a:t> </a:t>
          </a:r>
          <a:r>
            <a:rPr lang="lv-LV" dirty="0" err="1">
              <a:latin typeface="Source Sans Pro" panose="020B0503030403020204" pitchFamily="34" charset="0"/>
              <a:ea typeface="Source Sans Pro" panose="020B0503030403020204" pitchFamily="34" charset="0"/>
            </a:rPr>
            <a:t>Networks</a:t>
          </a:r>
          <a:endParaRPr lang="lv-LV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7AC2E9BC-0567-444A-9D61-C313C0A18638}" type="parTrans" cxnId="{EAF8B549-331F-41E7-A431-978D44F2B92D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1736EBAF-70D2-479B-B1D5-4284DF9F3055}" type="sibTrans" cxnId="{EAF8B549-331F-41E7-A431-978D44F2B92D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B0EFE9FF-B280-4108-87BD-421632627416}">
      <dgm:prSet phldrT="[Teksts]"/>
      <dgm:spPr/>
      <dgm:t>
        <a:bodyPr/>
        <a:lstStyle/>
        <a:p>
          <a:r>
            <a:rPr lang="lv-LV" dirty="0" err="1">
              <a:latin typeface="Source Sans Pro" panose="020B0503030403020204" pitchFamily="34" charset="0"/>
              <a:ea typeface="Source Sans Pro" panose="020B0503030403020204" pitchFamily="34" charset="0"/>
            </a:rPr>
            <a:t>Staff</a:t>
          </a:r>
          <a:r>
            <a:rPr lang="lv-LV" dirty="0">
              <a:latin typeface="Source Sans Pro" panose="020B0503030403020204" pitchFamily="34" charset="0"/>
              <a:ea typeface="Source Sans Pro" panose="020B0503030403020204" pitchFamily="34" charset="0"/>
            </a:rPr>
            <a:t> Exchange</a:t>
          </a:r>
        </a:p>
      </dgm:t>
    </dgm:pt>
    <dgm:pt modelId="{D9281094-9A9A-44BF-B125-20F14317D4CC}" type="parTrans" cxnId="{46C02C60-A241-4B48-BB54-AD7B9D429E58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6689FD73-83DF-4B46-8C1A-E032C49DB92C}" type="sibTrans" cxnId="{46C02C60-A241-4B48-BB54-AD7B9D429E58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6E90E368-C823-4254-8E9B-C2CE62121C79}">
      <dgm:prSet phldrT="[Teksts]" custT="1"/>
      <dgm:spPr/>
      <dgm:t>
        <a:bodyPr/>
        <a:lstStyle/>
        <a:p>
          <a:r>
            <a:rPr lang="lv-LV" sz="40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Lump</a:t>
          </a:r>
          <a:r>
            <a:rPr lang="lv-LV" sz="4000" dirty="0">
              <a:latin typeface="Source Sans Pro" panose="020B0503030403020204" pitchFamily="34" charset="0"/>
              <a:ea typeface="Source Sans Pro" panose="020B0503030403020204" pitchFamily="34" charset="0"/>
            </a:rPr>
            <a:t> Sum </a:t>
          </a:r>
        </a:p>
      </dgm:t>
    </dgm:pt>
    <dgm:pt modelId="{BC111567-9232-47DD-A4E8-FC7CD9A91633}" type="parTrans" cxnId="{DAD0F4D7-5F5D-4795-8BBC-5E9E2C4B334E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DFC199EB-29E6-4B18-A6DA-5DBC058BDF67}" type="sibTrans" cxnId="{DAD0F4D7-5F5D-4795-8BBC-5E9E2C4B334E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780BBE4E-525C-4152-AAE4-CBF64F2F5289}">
      <dgm:prSet phldrT="[Teksts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v-LV" dirty="0">
              <a:latin typeface="Source Sans Pro" panose="020B0503030403020204" pitchFamily="34" charset="0"/>
              <a:ea typeface="Source Sans Pro" panose="020B0503030403020204" pitchFamily="34" charset="0"/>
            </a:rPr>
            <a:t>MSCA </a:t>
          </a:r>
          <a:r>
            <a:rPr lang="lv-LV" dirty="0" err="1">
              <a:latin typeface="Source Sans Pro" panose="020B0503030403020204" pitchFamily="34" charset="0"/>
              <a:ea typeface="Source Sans Pro" panose="020B0503030403020204" pitchFamily="34" charset="0"/>
            </a:rPr>
            <a:t>and</a:t>
          </a:r>
          <a:r>
            <a:rPr lang="lv-LV" dirty="0">
              <a:latin typeface="Source Sans Pro" panose="020B0503030403020204" pitchFamily="34" charset="0"/>
              <a:ea typeface="Source Sans Pro" panose="020B0503030403020204" pitchFamily="34" charset="0"/>
            </a:rPr>
            <a:t> </a:t>
          </a:r>
          <a:r>
            <a:rPr lang="lv-LV" dirty="0" err="1">
              <a:latin typeface="Source Sans Pro" panose="020B0503030403020204" pitchFamily="34" charset="0"/>
              <a:ea typeface="Source Sans Pro" panose="020B0503030403020204" pitchFamily="34" charset="0"/>
            </a:rPr>
            <a:t>Citizens</a:t>
          </a:r>
          <a:endParaRPr lang="lv-LV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D2880AC9-56C2-43A9-A237-2FFB62E302F7}" type="parTrans" cxnId="{05B4F14F-F90C-4291-A234-CACCFCC7C2CA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5A20B67-693F-4AB7-B997-F6354BC43CAD}" type="sibTrans" cxnId="{05B4F14F-F90C-4291-A234-CACCFCC7C2CA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4E27B962-7E22-471B-9A17-ED2AA10B5350}">
      <dgm:prSet phldrT="[Teksts]"/>
      <dgm:spPr/>
      <dgm:t>
        <a:bodyPr/>
        <a:lstStyle/>
        <a:p>
          <a:r>
            <a:rPr lang="lv-LV" dirty="0" err="1">
              <a:latin typeface="Source Sans Pro" panose="020B0503030403020204" pitchFamily="34" charset="0"/>
              <a:ea typeface="Source Sans Pro" panose="020B0503030403020204" pitchFamily="34" charset="0"/>
            </a:rPr>
            <a:t>Postdoctoral</a:t>
          </a:r>
          <a:r>
            <a:rPr lang="lv-LV" dirty="0">
              <a:latin typeface="Source Sans Pro" panose="020B0503030403020204" pitchFamily="34" charset="0"/>
              <a:ea typeface="Source Sans Pro" panose="020B0503030403020204" pitchFamily="34" charset="0"/>
            </a:rPr>
            <a:t> </a:t>
          </a:r>
          <a:r>
            <a:rPr lang="lv-LV" dirty="0" err="1">
              <a:latin typeface="Source Sans Pro" panose="020B0503030403020204" pitchFamily="34" charset="0"/>
              <a:ea typeface="Source Sans Pro" panose="020B0503030403020204" pitchFamily="34" charset="0"/>
            </a:rPr>
            <a:t>Fellowships</a:t>
          </a:r>
          <a:endParaRPr lang="lv-LV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8FABCB7-1AB5-498C-8D49-2B1DE1407473}" type="parTrans" cxnId="{1335BAF6-C536-4274-A29E-E7F82F30AB18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EF5DFFB-9F30-4AA7-B227-7DE84C69FBBF}" type="sibTrans" cxnId="{1335BAF6-C536-4274-A29E-E7F82F30AB18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60C36DD-467E-4179-889D-3CBF40D62A79}">
      <dgm:prSet phldrT="[Teksts]"/>
      <dgm:spPr/>
      <dgm:t>
        <a:bodyPr/>
        <a:lstStyle/>
        <a:p>
          <a:r>
            <a:rPr lang="lv-LV" dirty="0">
              <a:latin typeface="Source Sans Pro" panose="020B0503030403020204" pitchFamily="34" charset="0"/>
              <a:ea typeface="Source Sans Pro" panose="020B0503030403020204" pitchFamily="34" charset="0"/>
            </a:rPr>
            <a:t>COFUND</a:t>
          </a:r>
        </a:p>
      </dgm:t>
    </dgm:pt>
    <dgm:pt modelId="{5A42A52B-3A0E-4DA0-A0DE-EB9C3502C9F3}" type="parTrans" cxnId="{0947F795-D09C-4EDA-A145-FD95D98B6D97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FBD7FA7-6DCC-4310-BCEF-E01833AE31ED}" type="sibTrans" cxnId="{0947F795-D09C-4EDA-A145-FD95D98B6D97}">
      <dgm:prSet/>
      <dgm:spPr/>
      <dgm:t>
        <a:bodyPr/>
        <a:lstStyle/>
        <a:p>
          <a:endParaRPr lang="lv-LV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D2A83A15-EB01-4549-8A03-F66522C7A6BD}" type="pres">
      <dgm:prSet presAssocID="{B3AA7E66-7117-48F4-8B13-026718042FE8}" presName="theList" presStyleCnt="0">
        <dgm:presLayoutVars>
          <dgm:dir/>
          <dgm:animLvl val="lvl"/>
          <dgm:resizeHandles val="exact"/>
        </dgm:presLayoutVars>
      </dgm:prSet>
      <dgm:spPr/>
    </dgm:pt>
    <dgm:pt modelId="{30CC4AC2-3659-4C25-9F2F-EF6917B65555}" type="pres">
      <dgm:prSet presAssocID="{BB78B71F-F755-4A98-A544-E7304D4A4F26}" presName="compNode" presStyleCnt="0"/>
      <dgm:spPr/>
    </dgm:pt>
    <dgm:pt modelId="{78B3F157-652C-43F5-A015-7F0AC4729A55}" type="pres">
      <dgm:prSet presAssocID="{BB78B71F-F755-4A98-A544-E7304D4A4F26}" presName="aNode" presStyleLbl="bgShp" presStyleIdx="0" presStyleCnt="2"/>
      <dgm:spPr/>
    </dgm:pt>
    <dgm:pt modelId="{3F02C940-EEBF-4232-B2BF-D14664A7AA9A}" type="pres">
      <dgm:prSet presAssocID="{BB78B71F-F755-4A98-A544-E7304D4A4F26}" presName="textNode" presStyleLbl="bgShp" presStyleIdx="0" presStyleCnt="2"/>
      <dgm:spPr/>
    </dgm:pt>
    <dgm:pt modelId="{3CF39BA5-DDAA-4FA2-87F3-EB300A051E29}" type="pres">
      <dgm:prSet presAssocID="{BB78B71F-F755-4A98-A544-E7304D4A4F26}" presName="compChildNode" presStyleCnt="0"/>
      <dgm:spPr/>
    </dgm:pt>
    <dgm:pt modelId="{B99CA78E-6CD4-44CF-B87D-2076F693B867}" type="pres">
      <dgm:prSet presAssocID="{BB78B71F-F755-4A98-A544-E7304D4A4F26}" presName="theInnerList" presStyleCnt="0"/>
      <dgm:spPr/>
    </dgm:pt>
    <dgm:pt modelId="{584D0F6C-1FF1-4B7A-B1DB-9BF9F644180A}" type="pres">
      <dgm:prSet presAssocID="{AF09D300-C179-4594-B690-387613A29A38}" presName="childNode" presStyleLbl="node1" presStyleIdx="0" presStyleCnt="5">
        <dgm:presLayoutVars>
          <dgm:bulletEnabled val="1"/>
        </dgm:presLayoutVars>
      </dgm:prSet>
      <dgm:spPr/>
    </dgm:pt>
    <dgm:pt modelId="{F2492629-DB5C-4F5D-94EA-FBB1B6A4001D}" type="pres">
      <dgm:prSet presAssocID="{AF09D300-C179-4594-B690-387613A29A38}" presName="aSpace2" presStyleCnt="0"/>
      <dgm:spPr/>
    </dgm:pt>
    <dgm:pt modelId="{F5F0BFC3-2B9D-4E4B-9A84-FFBEB3393823}" type="pres">
      <dgm:prSet presAssocID="{B0EFE9FF-B280-4108-87BD-421632627416}" presName="childNode" presStyleLbl="node1" presStyleIdx="1" presStyleCnt="5">
        <dgm:presLayoutVars>
          <dgm:bulletEnabled val="1"/>
        </dgm:presLayoutVars>
      </dgm:prSet>
      <dgm:spPr/>
    </dgm:pt>
    <dgm:pt modelId="{4D9F5AB5-BD07-4B97-9A85-41332BE29561}" type="pres">
      <dgm:prSet presAssocID="{B0EFE9FF-B280-4108-87BD-421632627416}" presName="aSpace2" presStyleCnt="0"/>
      <dgm:spPr/>
    </dgm:pt>
    <dgm:pt modelId="{4D50A90A-342A-4426-99AE-9C57F432E7ED}" type="pres">
      <dgm:prSet presAssocID="{4E27B962-7E22-471B-9A17-ED2AA10B5350}" presName="childNode" presStyleLbl="node1" presStyleIdx="2" presStyleCnt="5">
        <dgm:presLayoutVars>
          <dgm:bulletEnabled val="1"/>
        </dgm:presLayoutVars>
      </dgm:prSet>
      <dgm:spPr/>
    </dgm:pt>
    <dgm:pt modelId="{16EF47F5-1A87-4B01-BAA5-4CBE6AEECED7}" type="pres">
      <dgm:prSet presAssocID="{4E27B962-7E22-471B-9A17-ED2AA10B5350}" presName="aSpace2" presStyleCnt="0"/>
      <dgm:spPr/>
    </dgm:pt>
    <dgm:pt modelId="{E1F08101-723E-4C67-A37E-638662A0C764}" type="pres">
      <dgm:prSet presAssocID="{960C36DD-467E-4179-889D-3CBF40D62A79}" presName="childNode" presStyleLbl="node1" presStyleIdx="3" presStyleCnt="5">
        <dgm:presLayoutVars>
          <dgm:bulletEnabled val="1"/>
        </dgm:presLayoutVars>
      </dgm:prSet>
      <dgm:spPr/>
    </dgm:pt>
    <dgm:pt modelId="{A2846226-57BF-458A-BF84-537457008BEA}" type="pres">
      <dgm:prSet presAssocID="{BB78B71F-F755-4A98-A544-E7304D4A4F26}" presName="aSpace" presStyleCnt="0"/>
      <dgm:spPr/>
    </dgm:pt>
    <dgm:pt modelId="{9335A47A-E612-4DDF-90A8-28718F859E8D}" type="pres">
      <dgm:prSet presAssocID="{6E90E368-C823-4254-8E9B-C2CE62121C79}" presName="compNode" presStyleCnt="0"/>
      <dgm:spPr/>
    </dgm:pt>
    <dgm:pt modelId="{B8198B5A-FD67-49EE-8DF3-57488D5510C3}" type="pres">
      <dgm:prSet presAssocID="{6E90E368-C823-4254-8E9B-C2CE62121C79}" presName="aNode" presStyleLbl="bgShp" presStyleIdx="1" presStyleCnt="2"/>
      <dgm:spPr/>
    </dgm:pt>
    <dgm:pt modelId="{C9B1791F-DA22-4D14-B45B-8072081C0E7A}" type="pres">
      <dgm:prSet presAssocID="{6E90E368-C823-4254-8E9B-C2CE62121C79}" presName="textNode" presStyleLbl="bgShp" presStyleIdx="1" presStyleCnt="2"/>
      <dgm:spPr/>
    </dgm:pt>
    <dgm:pt modelId="{F5C9AF16-544B-45AF-ADE9-FF28E8860172}" type="pres">
      <dgm:prSet presAssocID="{6E90E368-C823-4254-8E9B-C2CE62121C79}" presName="compChildNode" presStyleCnt="0"/>
      <dgm:spPr/>
    </dgm:pt>
    <dgm:pt modelId="{DB824A5F-90C7-43ED-ABC4-3F03AE7E1C2C}" type="pres">
      <dgm:prSet presAssocID="{6E90E368-C823-4254-8E9B-C2CE62121C79}" presName="theInnerList" presStyleCnt="0"/>
      <dgm:spPr/>
    </dgm:pt>
    <dgm:pt modelId="{E0DDE708-8233-44A4-83A1-929EA541DDB6}" type="pres">
      <dgm:prSet presAssocID="{780BBE4E-525C-4152-AAE4-CBF64F2F5289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91D98E15-31D3-44B3-8BCC-5605FF0F2CC2}" type="presOf" srcId="{780BBE4E-525C-4152-AAE4-CBF64F2F5289}" destId="{E0DDE708-8233-44A4-83A1-929EA541DDB6}" srcOrd="0" destOrd="0" presId="urn:microsoft.com/office/officeart/2005/8/layout/lProcess2"/>
    <dgm:cxn modelId="{A3E0F71B-464D-4069-B3FF-23BED74EE380}" type="presOf" srcId="{BB78B71F-F755-4A98-A544-E7304D4A4F26}" destId="{3F02C940-EEBF-4232-B2BF-D14664A7AA9A}" srcOrd="1" destOrd="0" presId="urn:microsoft.com/office/officeart/2005/8/layout/lProcess2"/>
    <dgm:cxn modelId="{45DF5D39-172D-41B3-80DE-91EBF783560C}" type="presOf" srcId="{B0EFE9FF-B280-4108-87BD-421632627416}" destId="{F5F0BFC3-2B9D-4E4B-9A84-FFBEB3393823}" srcOrd="0" destOrd="0" presId="urn:microsoft.com/office/officeart/2005/8/layout/lProcess2"/>
    <dgm:cxn modelId="{46C02C60-A241-4B48-BB54-AD7B9D429E58}" srcId="{BB78B71F-F755-4A98-A544-E7304D4A4F26}" destId="{B0EFE9FF-B280-4108-87BD-421632627416}" srcOrd="1" destOrd="0" parTransId="{D9281094-9A9A-44BF-B125-20F14317D4CC}" sibTransId="{6689FD73-83DF-4B46-8C1A-E032C49DB92C}"/>
    <dgm:cxn modelId="{19DFFA64-609E-4AAC-8472-ED7C9821DB12}" type="presOf" srcId="{BB78B71F-F755-4A98-A544-E7304D4A4F26}" destId="{78B3F157-652C-43F5-A015-7F0AC4729A55}" srcOrd="0" destOrd="0" presId="urn:microsoft.com/office/officeart/2005/8/layout/lProcess2"/>
    <dgm:cxn modelId="{EAF8B549-331F-41E7-A431-978D44F2B92D}" srcId="{BB78B71F-F755-4A98-A544-E7304D4A4F26}" destId="{AF09D300-C179-4594-B690-387613A29A38}" srcOrd="0" destOrd="0" parTransId="{7AC2E9BC-0567-444A-9D61-C313C0A18638}" sibTransId="{1736EBAF-70D2-479B-B1D5-4284DF9F3055}"/>
    <dgm:cxn modelId="{05B4F14F-F90C-4291-A234-CACCFCC7C2CA}" srcId="{6E90E368-C823-4254-8E9B-C2CE62121C79}" destId="{780BBE4E-525C-4152-AAE4-CBF64F2F5289}" srcOrd="0" destOrd="0" parTransId="{D2880AC9-56C2-43A9-A237-2FFB62E302F7}" sibTransId="{95A20B67-693F-4AB7-B997-F6354BC43CAD}"/>
    <dgm:cxn modelId="{AFAE0679-4F4C-453A-BB5C-3EB1DECF66E1}" type="presOf" srcId="{4E27B962-7E22-471B-9A17-ED2AA10B5350}" destId="{4D50A90A-342A-4426-99AE-9C57F432E7ED}" srcOrd="0" destOrd="0" presId="urn:microsoft.com/office/officeart/2005/8/layout/lProcess2"/>
    <dgm:cxn modelId="{7E649585-8758-4AFE-9C3F-09B1BCB07137}" type="presOf" srcId="{B3AA7E66-7117-48F4-8B13-026718042FE8}" destId="{D2A83A15-EB01-4549-8A03-F66522C7A6BD}" srcOrd="0" destOrd="0" presId="urn:microsoft.com/office/officeart/2005/8/layout/lProcess2"/>
    <dgm:cxn modelId="{0947F795-D09C-4EDA-A145-FD95D98B6D97}" srcId="{BB78B71F-F755-4A98-A544-E7304D4A4F26}" destId="{960C36DD-467E-4179-889D-3CBF40D62A79}" srcOrd="3" destOrd="0" parTransId="{5A42A52B-3A0E-4DA0-A0DE-EB9C3502C9F3}" sibTransId="{0FBD7FA7-6DCC-4310-BCEF-E01833AE31ED}"/>
    <dgm:cxn modelId="{5852F0CD-8FA4-4832-8657-5F0682E5418E}" type="presOf" srcId="{960C36DD-467E-4179-889D-3CBF40D62A79}" destId="{E1F08101-723E-4C67-A37E-638662A0C764}" srcOrd="0" destOrd="0" presId="urn:microsoft.com/office/officeart/2005/8/layout/lProcess2"/>
    <dgm:cxn modelId="{DAD0F4D7-5F5D-4795-8BBC-5E9E2C4B334E}" srcId="{B3AA7E66-7117-48F4-8B13-026718042FE8}" destId="{6E90E368-C823-4254-8E9B-C2CE62121C79}" srcOrd="1" destOrd="0" parTransId="{BC111567-9232-47DD-A4E8-FC7CD9A91633}" sibTransId="{DFC199EB-29E6-4B18-A6DA-5DBC058BDF67}"/>
    <dgm:cxn modelId="{6DE529E4-9060-483C-8CC9-00A16AF368FF}" srcId="{B3AA7E66-7117-48F4-8B13-026718042FE8}" destId="{BB78B71F-F755-4A98-A544-E7304D4A4F26}" srcOrd="0" destOrd="0" parTransId="{92E2374D-33A2-4A6E-93B0-6BD232EB7783}" sibTransId="{3915B253-C234-4BC0-BFCB-6EF493AD4896}"/>
    <dgm:cxn modelId="{0BC020F2-8FC0-48FA-9DE6-9AF62AA80D4C}" type="presOf" srcId="{AF09D300-C179-4594-B690-387613A29A38}" destId="{584D0F6C-1FF1-4B7A-B1DB-9BF9F644180A}" srcOrd="0" destOrd="0" presId="urn:microsoft.com/office/officeart/2005/8/layout/lProcess2"/>
    <dgm:cxn modelId="{1335BAF6-C536-4274-A29E-E7F82F30AB18}" srcId="{BB78B71F-F755-4A98-A544-E7304D4A4F26}" destId="{4E27B962-7E22-471B-9A17-ED2AA10B5350}" srcOrd="2" destOrd="0" parTransId="{A8FABCB7-1AB5-498C-8D49-2B1DE1407473}" sibTransId="{2EF5DFFB-9F30-4AA7-B227-7DE84C69FBBF}"/>
    <dgm:cxn modelId="{D22FCEF7-AA75-4F17-8D40-228176332636}" type="presOf" srcId="{6E90E368-C823-4254-8E9B-C2CE62121C79}" destId="{C9B1791F-DA22-4D14-B45B-8072081C0E7A}" srcOrd="1" destOrd="0" presId="urn:microsoft.com/office/officeart/2005/8/layout/lProcess2"/>
    <dgm:cxn modelId="{FFB391F8-7C7E-407F-B7E7-75465477384A}" type="presOf" srcId="{6E90E368-C823-4254-8E9B-C2CE62121C79}" destId="{B8198B5A-FD67-49EE-8DF3-57488D5510C3}" srcOrd="0" destOrd="0" presId="urn:microsoft.com/office/officeart/2005/8/layout/lProcess2"/>
    <dgm:cxn modelId="{59B0A2D2-0919-4A43-84EC-9172705D3652}" type="presParOf" srcId="{D2A83A15-EB01-4549-8A03-F66522C7A6BD}" destId="{30CC4AC2-3659-4C25-9F2F-EF6917B65555}" srcOrd="0" destOrd="0" presId="urn:microsoft.com/office/officeart/2005/8/layout/lProcess2"/>
    <dgm:cxn modelId="{9ED61EFC-4123-4829-97E8-AFE9D89DCCCE}" type="presParOf" srcId="{30CC4AC2-3659-4C25-9F2F-EF6917B65555}" destId="{78B3F157-652C-43F5-A015-7F0AC4729A55}" srcOrd="0" destOrd="0" presId="urn:microsoft.com/office/officeart/2005/8/layout/lProcess2"/>
    <dgm:cxn modelId="{4A68B0A7-386A-444F-852B-8149535C1105}" type="presParOf" srcId="{30CC4AC2-3659-4C25-9F2F-EF6917B65555}" destId="{3F02C940-EEBF-4232-B2BF-D14664A7AA9A}" srcOrd="1" destOrd="0" presId="urn:microsoft.com/office/officeart/2005/8/layout/lProcess2"/>
    <dgm:cxn modelId="{AA83931E-8686-4B69-A101-428A82F62D29}" type="presParOf" srcId="{30CC4AC2-3659-4C25-9F2F-EF6917B65555}" destId="{3CF39BA5-DDAA-4FA2-87F3-EB300A051E29}" srcOrd="2" destOrd="0" presId="urn:microsoft.com/office/officeart/2005/8/layout/lProcess2"/>
    <dgm:cxn modelId="{8E06FA7E-6137-4994-9744-4C03D1EA3B6C}" type="presParOf" srcId="{3CF39BA5-DDAA-4FA2-87F3-EB300A051E29}" destId="{B99CA78E-6CD4-44CF-B87D-2076F693B867}" srcOrd="0" destOrd="0" presId="urn:microsoft.com/office/officeart/2005/8/layout/lProcess2"/>
    <dgm:cxn modelId="{FA6AEB23-FF24-4634-B295-3B770ABE34FA}" type="presParOf" srcId="{B99CA78E-6CD4-44CF-B87D-2076F693B867}" destId="{584D0F6C-1FF1-4B7A-B1DB-9BF9F644180A}" srcOrd="0" destOrd="0" presId="urn:microsoft.com/office/officeart/2005/8/layout/lProcess2"/>
    <dgm:cxn modelId="{E62D6DBB-1928-4BF6-8BD9-6D2080DC1445}" type="presParOf" srcId="{B99CA78E-6CD4-44CF-B87D-2076F693B867}" destId="{F2492629-DB5C-4F5D-94EA-FBB1B6A4001D}" srcOrd="1" destOrd="0" presId="urn:microsoft.com/office/officeart/2005/8/layout/lProcess2"/>
    <dgm:cxn modelId="{400F0BBD-F952-4E80-9306-D01BF6908FA0}" type="presParOf" srcId="{B99CA78E-6CD4-44CF-B87D-2076F693B867}" destId="{F5F0BFC3-2B9D-4E4B-9A84-FFBEB3393823}" srcOrd="2" destOrd="0" presId="urn:microsoft.com/office/officeart/2005/8/layout/lProcess2"/>
    <dgm:cxn modelId="{8C8F1B64-E59C-4EDA-BF7E-FBA48C1449EE}" type="presParOf" srcId="{B99CA78E-6CD4-44CF-B87D-2076F693B867}" destId="{4D9F5AB5-BD07-4B97-9A85-41332BE29561}" srcOrd="3" destOrd="0" presId="urn:microsoft.com/office/officeart/2005/8/layout/lProcess2"/>
    <dgm:cxn modelId="{F20A7F07-995D-45C1-9A84-9959A99A85D3}" type="presParOf" srcId="{B99CA78E-6CD4-44CF-B87D-2076F693B867}" destId="{4D50A90A-342A-4426-99AE-9C57F432E7ED}" srcOrd="4" destOrd="0" presId="urn:microsoft.com/office/officeart/2005/8/layout/lProcess2"/>
    <dgm:cxn modelId="{0339167F-8ADD-49F1-AA71-5CD6F0083920}" type="presParOf" srcId="{B99CA78E-6CD4-44CF-B87D-2076F693B867}" destId="{16EF47F5-1A87-4B01-BAA5-4CBE6AEECED7}" srcOrd="5" destOrd="0" presId="urn:microsoft.com/office/officeart/2005/8/layout/lProcess2"/>
    <dgm:cxn modelId="{58EFA672-1F44-4F6E-84B4-AE62590BE7BD}" type="presParOf" srcId="{B99CA78E-6CD4-44CF-B87D-2076F693B867}" destId="{E1F08101-723E-4C67-A37E-638662A0C764}" srcOrd="6" destOrd="0" presId="urn:microsoft.com/office/officeart/2005/8/layout/lProcess2"/>
    <dgm:cxn modelId="{5E4579A6-9974-4684-97B6-991F77891791}" type="presParOf" srcId="{D2A83A15-EB01-4549-8A03-F66522C7A6BD}" destId="{A2846226-57BF-458A-BF84-537457008BEA}" srcOrd="1" destOrd="0" presId="urn:microsoft.com/office/officeart/2005/8/layout/lProcess2"/>
    <dgm:cxn modelId="{7424CA48-4913-4882-A626-31A7DE901CE7}" type="presParOf" srcId="{D2A83A15-EB01-4549-8A03-F66522C7A6BD}" destId="{9335A47A-E612-4DDF-90A8-28718F859E8D}" srcOrd="2" destOrd="0" presId="urn:microsoft.com/office/officeart/2005/8/layout/lProcess2"/>
    <dgm:cxn modelId="{5778C85B-6A4D-4F94-9E50-80C54A0633BF}" type="presParOf" srcId="{9335A47A-E612-4DDF-90A8-28718F859E8D}" destId="{B8198B5A-FD67-49EE-8DF3-57488D5510C3}" srcOrd="0" destOrd="0" presId="urn:microsoft.com/office/officeart/2005/8/layout/lProcess2"/>
    <dgm:cxn modelId="{B28CFCCA-5374-45A3-9270-F5615D68907D}" type="presParOf" srcId="{9335A47A-E612-4DDF-90A8-28718F859E8D}" destId="{C9B1791F-DA22-4D14-B45B-8072081C0E7A}" srcOrd="1" destOrd="0" presId="urn:microsoft.com/office/officeart/2005/8/layout/lProcess2"/>
    <dgm:cxn modelId="{48EC26C9-E728-442F-8F8D-C503581C5D4F}" type="presParOf" srcId="{9335A47A-E612-4DDF-90A8-28718F859E8D}" destId="{F5C9AF16-544B-45AF-ADE9-FF28E8860172}" srcOrd="2" destOrd="0" presId="urn:microsoft.com/office/officeart/2005/8/layout/lProcess2"/>
    <dgm:cxn modelId="{7EB62F7E-D1DC-4FF0-90ED-469D139D1585}" type="presParOf" srcId="{F5C9AF16-544B-45AF-ADE9-FF28E8860172}" destId="{DB824A5F-90C7-43ED-ABC4-3F03AE7E1C2C}" srcOrd="0" destOrd="0" presId="urn:microsoft.com/office/officeart/2005/8/layout/lProcess2"/>
    <dgm:cxn modelId="{00346A7B-999A-4684-93C8-BE6B279F916A}" type="presParOf" srcId="{DB824A5F-90C7-43ED-ABC4-3F03AE7E1C2C}" destId="{E0DDE708-8233-44A4-83A1-929EA541DDB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3F157-652C-43F5-A015-7F0AC4729A55}">
      <dsp:nvSpPr>
        <dsp:cNvPr id="0" name=""/>
        <dsp:cNvSpPr/>
      </dsp:nvSpPr>
      <dsp:spPr>
        <a:xfrm>
          <a:off x="5405" y="0"/>
          <a:ext cx="5200046" cy="39972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00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Unit</a:t>
          </a:r>
          <a:r>
            <a:rPr lang="lv-LV" sz="4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</a:t>
          </a:r>
          <a:r>
            <a:rPr lang="lv-LV" sz="400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contribution</a:t>
          </a:r>
          <a:endParaRPr lang="lv-LV" sz="40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5405" y="0"/>
        <a:ext cx="5200046" cy="1199186"/>
      </dsp:txXfrm>
    </dsp:sp>
    <dsp:sp modelId="{584D0F6C-1FF1-4B7A-B1DB-9BF9F644180A}">
      <dsp:nvSpPr>
        <dsp:cNvPr id="0" name=""/>
        <dsp:cNvSpPr/>
      </dsp:nvSpPr>
      <dsp:spPr>
        <a:xfrm>
          <a:off x="525410" y="1199284"/>
          <a:ext cx="4160036" cy="5823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Doctoral</a:t>
          </a:r>
          <a:r>
            <a:rPr lang="lv-LV" sz="2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</a:t>
          </a:r>
          <a:r>
            <a:rPr lang="lv-LV" sz="290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Networks</a:t>
          </a:r>
          <a:endParaRPr lang="lv-LV" sz="29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542466" y="1216340"/>
        <a:ext cx="4125924" cy="548207"/>
      </dsp:txXfrm>
    </dsp:sp>
    <dsp:sp modelId="{F5F0BFC3-2B9D-4E4B-9A84-FFBEB3393823}">
      <dsp:nvSpPr>
        <dsp:cNvPr id="0" name=""/>
        <dsp:cNvSpPr/>
      </dsp:nvSpPr>
      <dsp:spPr>
        <a:xfrm>
          <a:off x="525410" y="1871191"/>
          <a:ext cx="4160036" cy="582319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Staff</a:t>
          </a:r>
          <a:r>
            <a:rPr lang="lv-LV" sz="2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Exchange</a:t>
          </a:r>
        </a:p>
      </dsp:txBody>
      <dsp:txXfrm>
        <a:off x="542466" y="1888247"/>
        <a:ext cx="4125924" cy="548207"/>
      </dsp:txXfrm>
    </dsp:sp>
    <dsp:sp modelId="{4D50A90A-342A-4426-99AE-9C57F432E7ED}">
      <dsp:nvSpPr>
        <dsp:cNvPr id="0" name=""/>
        <dsp:cNvSpPr/>
      </dsp:nvSpPr>
      <dsp:spPr>
        <a:xfrm>
          <a:off x="525410" y="2543099"/>
          <a:ext cx="4160036" cy="582319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Postdoctoral</a:t>
          </a:r>
          <a:r>
            <a:rPr lang="lv-LV" sz="2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</a:t>
          </a:r>
          <a:r>
            <a:rPr lang="lv-LV" sz="290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Fellowships</a:t>
          </a:r>
          <a:endParaRPr lang="lv-LV" sz="29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542466" y="2560155"/>
        <a:ext cx="4125924" cy="548207"/>
      </dsp:txXfrm>
    </dsp:sp>
    <dsp:sp modelId="{E1F08101-723E-4C67-A37E-638662A0C764}">
      <dsp:nvSpPr>
        <dsp:cNvPr id="0" name=""/>
        <dsp:cNvSpPr/>
      </dsp:nvSpPr>
      <dsp:spPr>
        <a:xfrm>
          <a:off x="525410" y="3215007"/>
          <a:ext cx="4160036" cy="582319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COFUND</a:t>
          </a:r>
        </a:p>
      </dsp:txBody>
      <dsp:txXfrm>
        <a:off x="542466" y="3232063"/>
        <a:ext cx="4125924" cy="548207"/>
      </dsp:txXfrm>
    </dsp:sp>
    <dsp:sp modelId="{B8198B5A-FD67-49EE-8DF3-57488D5510C3}">
      <dsp:nvSpPr>
        <dsp:cNvPr id="0" name=""/>
        <dsp:cNvSpPr/>
      </dsp:nvSpPr>
      <dsp:spPr>
        <a:xfrm>
          <a:off x="5595455" y="0"/>
          <a:ext cx="5200046" cy="39972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00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Lump</a:t>
          </a:r>
          <a:r>
            <a:rPr lang="lv-LV" sz="4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Sum </a:t>
          </a:r>
        </a:p>
      </dsp:txBody>
      <dsp:txXfrm>
        <a:off x="5595455" y="0"/>
        <a:ext cx="5200046" cy="1199186"/>
      </dsp:txXfrm>
    </dsp:sp>
    <dsp:sp modelId="{E0DDE708-8233-44A4-83A1-929EA541DDB6}">
      <dsp:nvSpPr>
        <dsp:cNvPr id="0" name=""/>
        <dsp:cNvSpPr/>
      </dsp:nvSpPr>
      <dsp:spPr>
        <a:xfrm>
          <a:off x="6115459" y="1199186"/>
          <a:ext cx="4160036" cy="259823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MSCA </a:t>
          </a:r>
          <a:r>
            <a:rPr lang="lv-LV" sz="290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and</a:t>
          </a:r>
          <a:r>
            <a:rPr lang="lv-LV" sz="2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</a:t>
          </a:r>
          <a:r>
            <a:rPr lang="lv-LV" sz="290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Citizens</a:t>
          </a:r>
          <a:endParaRPr lang="lv-LV" sz="29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6191559" y="1275286"/>
        <a:ext cx="4007836" cy="2446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9B842CB3-EFCC-735E-F296-E01E3A3684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59508B7F-5227-1B2C-9435-F1B96E5543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8F2E-878B-4C5A-AA20-A3B03C8BC521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D9B3858-70FF-3A19-9A6A-E636E7A918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0138CE9-581E-3FB4-B45A-AD2532C5E3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A17EB-D9F3-4843-A561-2543FEC8F0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3159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9:33.604"/>
    </inkml:context>
    <inkml:brush xml:id="br0">
      <inkml:brushProperty name="width" value="0.035" units="cm"/>
      <inkml:brushProperty name="height" value="0.035" units="cm"/>
      <inkml:brushProperty name="color" value="#993366"/>
    </inkml:brush>
  </inkml:definitions>
  <inkml:trace contextRef="#ctx0" brushRef="#br0">234 0 24575,'36'880'0,"-26"-207"0,-12-427 0,2 602 0,1-834 0,0 1 0,7 25 0,-2-7 0,-7-30 0,-5-7 0,-3-8 0,-3-1 0,-27-25 0,27 28 0,0-2 0,1 0 0,-12-15 0,-45-83 0,24 36 0,39 67-227,-1 0-1,1 1 1,-1-1-1,0 1 1,-7-6-1,-2 0-6598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9:33.613"/>
    </inkml:context>
    <inkml:brush xml:id="br0">
      <inkml:brushProperty name="width" value="0.035" units="cm"/>
      <inkml:brushProperty name="height" value="0.035" units="cm"/>
      <inkml:brushProperty name="color" value="#993366"/>
    </inkml:brush>
  </inkml:definitions>
  <inkml:trace contextRef="#ctx0" brushRef="#br0">0 454 24575,'4'0'0,"4"-3"0,2-6 0,13-8 0,10-8 0,7-8 0,4-5 0,1-4 0,5-2 0,1 0 0,-5 3 0,-6 5 0,-3 5 0,-8 4 0,-8 3 0,-8 2 0,-7 4-8191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9:33.614"/>
    </inkml:context>
    <inkml:brush xml:id="br0">
      <inkml:brushProperty name="width" value="0.035" units="cm"/>
      <inkml:brushProperty name="height" value="0.035" units="cm"/>
      <inkml:brushProperty name="color" value="#993366"/>
    </inkml:brush>
  </inkml:definitions>
  <inkml:trace contextRef="#ctx0" brushRef="#br0">234 0 24575,'36'880'0,"-26"-207"0,-12-427 0,2 602 0,1-834 0,0 1 0,7 25 0,-2-7 0,-7-30 0,-5-7 0,-3-8 0,-3-1 0,-27-25 0,27 28 0,0-2 0,1 0 0,-12-15 0,-45-83 0,24 36 0,39 67-227,-1 0-1,1 1 1,-1-1-1,0 1 1,-7-6-1,-2 0-6598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9:33.615"/>
    </inkml:context>
    <inkml:brush xml:id="br0">
      <inkml:brushProperty name="width" value="0.035" units="cm"/>
      <inkml:brushProperty name="height" value="0.035" units="cm"/>
      <inkml:brushProperty name="color" value="#993366"/>
    </inkml:brush>
  </inkml:definitions>
  <inkml:trace contextRef="#ctx0" brushRef="#br0">0 454 24575,'4'0'0,"4"-3"0,2-6 0,13-8 0,10-8 0,7-8 0,4-5 0,1-4 0,5-2 0,1 0 0,-5 3 0,-6 5 0,-3 5 0,-8 4 0,-8 3 0,-8 2 0,-7 4-8191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9:33.605"/>
    </inkml:context>
    <inkml:brush xml:id="br0">
      <inkml:brushProperty name="width" value="0.035" units="cm"/>
      <inkml:brushProperty name="height" value="0.035" units="cm"/>
      <inkml:brushProperty name="color" value="#993366"/>
    </inkml:brush>
  </inkml:definitions>
  <inkml:trace contextRef="#ctx0" brushRef="#br0">0 454 24575,'4'0'0,"4"-3"0,2-6 0,13-8 0,10-8 0,7-8 0,4-5 0,1-4 0,5-2 0,1 0 0,-5 3 0,-6 5 0,-3 5 0,-8 4 0,-8 3 0,-8 2 0,-7 4-8191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9:33.606"/>
    </inkml:context>
    <inkml:brush xml:id="br0">
      <inkml:brushProperty name="width" value="0.05" units="cm"/>
      <inkml:brushProperty name="height" value="0.05" units="cm"/>
      <inkml:brushProperty name="color" value="#993366"/>
    </inkml:brush>
  </inkml:definitions>
  <inkml:trace contextRef="#ctx0" brushRef="#br0">1 6 24575,'0'-5'0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9:33.607"/>
    </inkml:context>
    <inkml:brush xml:id="br0">
      <inkml:brushProperty name="width" value="0.35" units="cm"/>
      <inkml:brushProperty name="height" value="0.35" units="cm"/>
      <inkml:brushProperty name="color" value="#AB008B"/>
    </inkml:brush>
  </inkml:definitions>
  <inkml:trace contextRef="#ctx0" brushRef="#br0">0 58 24575,'977'0'0,"-935"-2"0,61-11 0,30-1 0,622 13 0,-362 3 0,2275-2 0,-2311-15 0,-57 1 0,123 13-1365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9:33.608"/>
    </inkml:context>
    <inkml:brush xml:id="br0">
      <inkml:brushProperty name="width" value="0.035" units="cm"/>
      <inkml:brushProperty name="height" value="0.035" units="cm"/>
      <inkml:brushProperty name="color" value="#993366"/>
    </inkml:brush>
  </inkml:definitions>
  <inkml:trace contextRef="#ctx0" brushRef="#br0">234 0 24575,'36'880'0,"-26"-207"0,-12-427 0,2 602 0,1-834 0,0 1 0,7 25 0,-2-7 0,-7-30 0,-5-7 0,-3-8 0,-3-1 0,-27-25 0,27 28 0,0-2 0,1 0 0,-12-15 0,-45-83 0,24 36 0,39 67-227,-1 0-1,1 1 1,-1-1-1,0 1 1,-7-6-1,-2 0-6598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9:33.609"/>
    </inkml:context>
    <inkml:brush xml:id="br0">
      <inkml:brushProperty name="width" value="0.035" units="cm"/>
      <inkml:brushProperty name="height" value="0.035" units="cm"/>
      <inkml:brushProperty name="color" value="#993366"/>
    </inkml:brush>
  </inkml:definitions>
  <inkml:trace contextRef="#ctx0" brushRef="#br0">0 454 24575,'4'0'0,"4"-3"0,2-6 0,13-8 0,10-8 0,7-8 0,4-5 0,1-4 0,5-2 0,1 0 0,-5 3 0,-6 5 0,-3 5 0,-8 4 0,-8 3 0,-8 2 0,-7 4-8191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9:33.610"/>
    </inkml:context>
    <inkml:brush xml:id="br0">
      <inkml:brushProperty name="width" value="0.035" units="cm"/>
      <inkml:brushProperty name="height" value="0.035" units="cm"/>
      <inkml:brushProperty name="color" value="#993366"/>
    </inkml:brush>
  </inkml:definitions>
  <inkml:trace contextRef="#ctx0" brushRef="#br0">234 0 24575,'36'880'0,"-26"-207"0,-12-427 0,2 602 0,1-834 0,0 1 0,7 25 0,-2-7 0,-7-30 0,-5-7 0,-3-8 0,-3-1 0,-27-25 0,27 28 0,0-2 0,1 0 0,-12-15 0,-45-83 0,24 36 0,39 67-227,-1 0-1,1 1 1,-1-1-1,0 1 1,-7-6-1,-2 0-6598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9:33.611"/>
    </inkml:context>
    <inkml:brush xml:id="br0">
      <inkml:brushProperty name="width" value="0.035" units="cm"/>
      <inkml:brushProperty name="height" value="0.035" units="cm"/>
      <inkml:brushProperty name="color" value="#993366"/>
    </inkml:brush>
  </inkml:definitions>
  <inkml:trace contextRef="#ctx0" brushRef="#br0">0 454 24575,'4'0'0,"4"-3"0,2-6 0,13-8 0,10-8 0,7-8 0,4-5 0,1-4 0,5-2 0,1 0 0,-5 3 0,-6 5 0,-3 5 0,-8 4 0,-8 3 0,-8 2 0,-7 4-8191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9:33.612"/>
    </inkml:context>
    <inkml:brush xml:id="br0">
      <inkml:brushProperty name="width" value="0.035" units="cm"/>
      <inkml:brushProperty name="height" value="0.035" units="cm"/>
      <inkml:brushProperty name="color" value="#993366"/>
    </inkml:brush>
  </inkml:definitions>
  <inkml:trace contextRef="#ctx0" brushRef="#br0">234 0 24575,'36'880'0,"-26"-207"0,-12-427 0,2 602 0,1-834 0,0 1 0,7 25 0,-2-7 0,-7-30 0,-5-7 0,-3-8 0,-3-1 0,-27-25 0,27 28 0,0-2 0,1 0 0,-12-15 0,-45-83 0,24 36 0,39 67-227,-1 0-1,1 1 1,-1-1-1,0 1 1,-7-6-1,-2 0-6598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1990-72FD-4F2C-8BD7-8975FC12F00B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E3A39-F0E6-4DBB-A897-EDEB3961B8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834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F7072F8-94B0-4898-B341-A305228E68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0AD87C2-0DDC-4A81-A877-5E536071FF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49A11AB-3885-414C-901B-BF6C0AEAB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AD0B49-A7D2-437B-A8A7-EB9C9EBD486F}" type="slidenum">
              <a:rPr lang="lv-LV" altLang="lv-LV"/>
              <a:pPr/>
              <a:t>1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260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B18E-20FF-4E19-B143-EB763A43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AD9F4-15EA-4A04-A0F3-FB0C54ECA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86782-B49D-481B-A15B-2F3E0740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89575-379C-4A61-B2D6-FB133736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9A390-ADEC-4F0B-9D01-9975C889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7ECEBBE-0F8D-BFF0-A893-1AEE33677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/>
          <a:stretch/>
        </p:blipFill>
        <p:spPr>
          <a:xfrm>
            <a:off x="0" y="41375"/>
            <a:ext cx="2248455" cy="17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1654-83F3-461A-B246-B7B4C1E4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D2883-830D-4E6F-9D87-510C2FED2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90AD9-2B88-44A9-8733-DC27A4DD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E9EB-76F8-42D0-8A1D-4666FCE11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DDDFA-E70A-402D-B501-A6A73B11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38DB0A2-1073-E168-9B42-8E00C0021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CDFE838-27EA-1233-6919-426E7855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/>
          <a:stretch/>
        </p:blipFill>
        <p:spPr>
          <a:xfrm>
            <a:off x="0" y="41375"/>
            <a:ext cx="2248455" cy="17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3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8B521-2DDC-4E06-9FEE-DB49F87B4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3A677-5CC0-4A89-94F7-880E76E5A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8728C-CCD1-4AA2-AA96-FA9F2F15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D5B90-2350-4E63-976D-59B319F5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5E050-3379-442B-92A2-D87B820E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5BD6AD1-D088-4CB6-B1FA-FAEE55FAD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A4BA7E9-773D-8027-3C28-A68942F2B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/>
          <a:stretch/>
        </p:blipFill>
        <p:spPr>
          <a:xfrm>
            <a:off x="0" y="41375"/>
            <a:ext cx="2248455" cy="17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7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FCA5902-49C4-4145-831B-3E9A3CE9D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1"/>
          <a:stretch/>
        </p:blipFill>
        <p:spPr>
          <a:xfrm>
            <a:off x="4418675" y="124286"/>
            <a:ext cx="2857500" cy="240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9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C7AB64-0996-49D9-A25E-5BB2A5418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/>
          <a:stretch/>
        </p:blipFill>
        <p:spPr>
          <a:xfrm>
            <a:off x="0" y="41375"/>
            <a:ext cx="2248455" cy="1715892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DFE860E3-5750-C3C2-2DC8-EEAA112C7D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981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B9FA-273A-4A9F-9656-7EB3945E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1117F-D07C-4F19-93EB-522433A80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3783C-3E09-4EDD-9CDD-AA0054AC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1C67E-4D5E-4346-86CA-0AFC65D4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ED28-745F-4C27-80CC-EFB875E6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5D50853-97DC-1108-19D6-FA1AA1E09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/>
          <a:stretch/>
        </p:blipFill>
        <p:spPr>
          <a:xfrm>
            <a:off x="0" y="41375"/>
            <a:ext cx="2248455" cy="17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8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B4F1-D983-4F07-8750-CB735B98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302B-1619-419C-B51B-B71B874F5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4B1D-49A8-4B62-A908-DDDEA632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A1E2A-78CF-4456-B19A-86342916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FD112-9748-4924-90C5-DA4F37D8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B43ACFB-38E2-673E-E59E-6212FF8CBC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/>
          <a:stretch/>
        </p:blipFill>
        <p:spPr>
          <a:xfrm>
            <a:off x="0" y="41375"/>
            <a:ext cx="2248455" cy="17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F269-5AA1-471D-BAB7-0ED429A9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60221-4DD4-4D8B-9CF3-0CB2C1BBE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EF147-2E4A-440E-A29D-F0235AA89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6BDB2-E0F6-4DAC-8581-C3463E1F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20A10-011F-4D93-94E0-45BEAB95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F0154-4681-4D79-9FD7-38ADC846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1D77527-772E-956D-A473-657CA9732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/>
          <a:stretch/>
        </p:blipFill>
        <p:spPr>
          <a:xfrm>
            <a:off x="0" y="41375"/>
            <a:ext cx="2248455" cy="17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4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64C7-1483-497E-9E7B-8EB9615B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59B65-528C-408A-B64E-A8554605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B11F-64E6-4A9D-8931-8BD4D5B4E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622A4-1F81-4AA9-B1DE-DE1409B4A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49487-BB10-4D10-B844-464099B4B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86023-33AE-44F9-A932-894F4BEE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B40D9-92C3-40D0-9907-58D43BC6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F623C-6933-4442-BE88-271369D6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AC792B5-3F2D-E1A3-9EF7-1DC2F8F83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/>
          <a:stretch/>
        </p:blipFill>
        <p:spPr>
          <a:xfrm>
            <a:off x="0" y="41375"/>
            <a:ext cx="2248455" cy="17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8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4972-890C-459F-B5AB-D02FF343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8642E-9B47-4B21-B904-4377B5F4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CE064-8D41-449A-AB06-932036CE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4C261-7980-450F-9458-CDA3262E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335416F-1315-5535-EE12-F862AAE64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/>
          <a:stretch/>
        </p:blipFill>
        <p:spPr>
          <a:xfrm>
            <a:off x="0" y="41375"/>
            <a:ext cx="2248455" cy="17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7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96B71-DA12-4E50-A16F-FE31C71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1CB30-DB34-4E9D-9AFF-A3F47C8B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30168-B434-4630-AE1D-775E14AE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FD48CBD-B1DF-74D6-5C03-5BA7B22D0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/>
          <a:stretch/>
        </p:blipFill>
        <p:spPr>
          <a:xfrm>
            <a:off x="0" y="41375"/>
            <a:ext cx="2248455" cy="17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5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B920-6A60-4A66-86B9-59EED392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772A-3323-4864-9549-73BE3B5D3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233B4-F9C6-40C2-AF4E-D26E35B12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A56F5-7924-4937-BC09-1BE429DA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CDE28-CFAB-416A-A402-742B742A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A4236-2891-4A1B-8BA2-98684CB8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84B188-05A9-CA6D-7C10-9A4731435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/>
          <a:stretch/>
        </p:blipFill>
        <p:spPr>
          <a:xfrm>
            <a:off x="0" y="41375"/>
            <a:ext cx="2248455" cy="17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6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08B3-A6E7-464B-9464-E8E4EA7F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9DA82F-D4B9-435A-963B-36AE5D792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4A43F-3B94-42BA-970B-384F3FACE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BE6CB-8680-4C6A-BD53-38D0F61C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2AD7D-F564-4491-A512-38CCBAD2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60BF6-6731-42A4-8477-66B85EBE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ACF53-FEB7-5645-65BA-C5518601F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EB8818-AFE0-3F79-E95C-2B8BDFA97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/>
          <a:stretch/>
        </p:blipFill>
        <p:spPr>
          <a:xfrm>
            <a:off x="0" y="41375"/>
            <a:ext cx="2248455" cy="17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0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9B381-183E-4E86-854B-62D2A313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CC780-5310-4662-80FF-B4F904964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B30EC-2F49-4D47-9128-397AA63F1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20956-802A-482C-8DE8-51D6E8B77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36FC4-E873-4133-AB09-B4DE54780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C87E8-B5D4-00C7-6771-C1D88B43E8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38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ene.&#311;airisa@lzp.gov.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customXml" Target="../ink/ink7.xml"/><Relationship Id="rId21" Type="http://schemas.openxmlformats.org/officeDocument/2006/relationships/customXml" Target="../ink/ink10.xml"/><Relationship Id="rId12" Type="http://schemas.openxmlformats.org/officeDocument/2006/relationships/customXml" Target="../ink/ink3.xml"/><Relationship Id="rId17" Type="http://schemas.openxmlformats.org/officeDocument/2006/relationships/customXml" Target="../ink/ink6.xml"/><Relationship Id="rId25" Type="http://schemas.openxmlformats.org/officeDocument/2006/relationships/image" Target="../media/image7.svg"/><Relationship Id="rId2" Type="http://schemas.openxmlformats.org/officeDocument/2006/relationships/customXml" Target="../ink/ink1.xml"/><Relationship Id="rId16" Type="http://schemas.openxmlformats.org/officeDocument/2006/relationships/customXml" Target="../ink/ink5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2.png"/><Relationship Id="rId24" Type="http://schemas.openxmlformats.org/officeDocument/2006/relationships/image" Target="../media/image6.png"/><Relationship Id="rId15" Type="http://schemas.openxmlformats.org/officeDocument/2006/relationships/image" Target="../media/image5.png"/><Relationship Id="rId23" Type="http://schemas.openxmlformats.org/officeDocument/2006/relationships/customXml" Target="../ink/ink12.xml"/><Relationship Id="rId10" Type="http://schemas.openxmlformats.org/officeDocument/2006/relationships/customXml" Target="../ink/ink2.xml"/><Relationship Id="rId19" Type="http://schemas.openxmlformats.org/officeDocument/2006/relationships/customXml" Target="../ink/ink8.xml"/><Relationship Id="rId9" Type="http://schemas.openxmlformats.org/officeDocument/2006/relationships/image" Target="../media/image11.png"/><Relationship Id="rId14" Type="http://schemas.openxmlformats.org/officeDocument/2006/relationships/customXml" Target="../ink/ink4.xml"/><Relationship Id="rId22" Type="http://schemas.openxmlformats.org/officeDocument/2006/relationships/customXml" Target="../ink/ink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ashboard.mailerlite.com/forms/207183/74477484042618291/share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linkedin.com/company/nkplv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witter.com/apvarsnis" TargetMode="External"/><Relationship Id="rId5" Type="http://schemas.openxmlformats.org/officeDocument/2006/relationships/hyperlink" Target="https://www.facebook.com/HEncplv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1C98AEF-E833-40D3-A005-593A22DA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90" y="3258766"/>
            <a:ext cx="8757420" cy="1999034"/>
          </a:xfrm>
        </p:spPr>
        <p:txBody>
          <a:bodyPr>
            <a:normAutofit/>
          </a:bodyPr>
          <a:lstStyle/>
          <a:p>
            <a:pPr>
              <a:tabLst>
                <a:tab pos="288290" algn="l"/>
              </a:tabLst>
            </a:pPr>
            <a:r>
              <a:rPr lang="lv-LV" sz="3100" b="1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Marijas </a:t>
            </a:r>
            <a:r>
              <a:rPr lang="lv-LV" sz="3100" b="1" dirty="0" err="1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Skolodvskas</a:t>
            </a:r>
            <a:r>
              <a:rPr lang="lv-LV" sz="3100" b="1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Kirī aktivitātes - vispārēji</a:t>
            </a:r>
            <a:br>
              <a:rPr lang="lv-LV" sz="180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lang="lv-LV" sz="1800" b="1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 </a:t>
            </a:r>
            <a:br>
              <a:rPr lang="lv-LV" sz="180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en-US" altLang="en-US" sz="2800" b="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A955D-ED43-4ED4-979A-B07AB7F501FF}"/>
              </a:ext>
            </a:extLst>
          </p:cNvPr>
          <p:cNvSpPr txBox="1"/>
          <p:nvPr/>
        </p:nvSpPr>
        <p:spPr>
          <a:xfrm>
            <a:off x="4616605" y="4347424"/>
            <a:ext cx="70285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r">
              <a:buFont typeface="Arial" panose="020B0604020202020204" pitchFamily="34" charset="0"/>
              <a:buNone/>
            </a:pPr>
            <a:r>
              <a:rPr lang="lv-LV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Liene Kairiša</a:t>
            </a:r>
            <a:endParaRPr lang="lv-LV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indent="0" algn="r">
              <a:buFont typeface="Arial" panose="020B0604020202020204" pitchFamily="34" charset="0"/>
              <a:buNone/>
            </a:pPr>
            <a:r>
              <a:rPr lang="lv-LV" dirty="0">
                <a:solidFill>
                  <a:srgbClr val="01020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Latvijas Zinātnes padomes </a:t>
            </a:r>
          </a:p>
          <a:p>
            <a:pPr indent="0" algn="r">
              <a:buFont typeface="Arial" panose="020B0604020202020204" pitchFamily="34" charset="0"/>
              <a:buNone/>
            </a:pPr>
            <a:r>
              <a:rPr lang="lv-LV" dirty="0">
                <a:solidFill>
                  <a:srgbClr val="01020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Starptautiskās sadarbības programmu projektu departamenta </a:t>
            </a:r>
            <a:endParaRPr lang="lv-LV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indent="0" algn="r">
              <a:buFont typeface="Arial" panose="020B0604020202020204" pitchFamily="34" charset="0"/>
              <a:buNone/>
            </a:pPr>
            <a:r>
              <a:rPr lang="lv-LV" dirty="0">
                <a:solidFill>
                  <a:srgbClr val="01020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Apvārsnis Eiropa Nacionālā kontaktpunkta vecākā eksperte</a:t>
            </a:r>
          </a:p>
          <a:p>
            <a:pPr indent="0" algn="r">
              <a:buFont typeface="Arial" panose="020B0604020202020204" pitchFamily="34" charset="0"/>
              <a:buNone/>
            </a:pPr>
            <a:r>
              <a:rPr lang="lv-LV" dirty="0">
                <a:solidFill>
                  <a:srgbClr val="01020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MSCA, ERC, </a:t>
            </a:r>
            <a:r>
              <a:rPr lang="lv-LV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Reforming</a:t>
            </a:r>
            <a:r>
              <a:rPr lang="lv-LV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and</a:t>
            </a:r>
            <a:r>
              <a:rPr lang="lv-LV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enhancing</a:t>
            </a:r>
            <a:r>
              <a:rPr lang="lv-LV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</a:t>
            </a:r>
            <a:r>
              <a:rPr lang="lv-LV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European</a:t>
            </a:r>
            <a:r>
              <a:rPr lang="lv-LV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R&amp;I </a:t>
            </a:r>
            <a:r>
              <a:rPr lang="lv-LV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system</a:t>
            </a:r>
            <a:endParaRPr lang="lv-LV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indent="0" algn="r">
              <a:buFont typeface="Arial" panose="020B0604020202020204" pitchFamily="34" charset="0"/>
              <a:buNone/>
            </a:pPr>
            <a:r>
              <a:rPr lang="lv-LV" dirty="0">
                <a:solidFill>
                  <a:srgbClr val="01020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E-pasts: </a:t>
            </a:r>
            <a:r>
              <a:rPr lang="lv-LV" dirty="0">
                <a:solidFill>
                  <a:srgbClr val="01020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3"/>
              </a:rPr>
              <a:t>liene.kairisa@lzp.gov.lv</a:t>
            </a:r>
            <a:r>
              <a:rPr lang="lv-LV" dirty="0">
                <a:solidFill>
                  <a:srgbClr val="01020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indent="0" algn="r">
              <a:buFont typeface="Arial" panose="020B0604020202020204" pitchFamily="34" charset="0"/>
              <a:buNone/>
            </a:pPr>
            <a:r>
              <a:rPr lang="lv-LV" dirty="0">
                <a:solidFill>
                  <a:srgbClr val="01020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Tel.: +371 29975961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1C1CC-5BF8-9F57-6125-AA7972895D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2</a:t>
            </a:fld>
            <a:endParaRPr lang="en-US" alt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60039-08B9-4F73-BC0B-BAB0C5EC0B2B}"/>
              </a:ext>
            </a:extLst>
          </p:cNvPr>
          <p:cNvSpPr txBox="1"/>
          <p:nvPr/>
        </p:nvSpPr>
        <p:spPr>
          <a:xfrm>
            <a:off x="5998865" y="2012243"/>
            <a:ext cx="56069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«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Nothing in life is to be feared, it is only to be understood. Now is the time to understand more, so that we may fear less.</a:t>
            </a:r>
            <a:r>
              <a:rPr lang="lv-LV" sz="32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»</a:t>
            </a:r>
          </a:p>
          <a:p>
            <a:endParaRPr lang="lv-LV" sz="32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lv-LV" sz="2400" b="1" dirty="0" err="1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Marie</a:t>
            </a:r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lv-LV" sz="2400" b="1" dirty="0" err="1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Sklodowska</a:t>
            </a:r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lv-LV" sz="2400" b="1" dirty="0" err="1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Curie</a:t>
            </a:r>
            <a:endParaRPr lang="lv-LV" sz="2400" b="1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0F4522-1BC4-AEA2-0FBA-9E93C1C812C2}"/>
              </a:ext>
            </a:extLst>
          </p:cNvPr>
          <p:cNvSpPr/>
          <p:nvPr/>
        </p:nvSpPr>
        <p:spPr bwMode="auto">
          <a:xfrm>
            <a:off x="586153" y="1770350"/>
            <a:ext cx="5024175" cy="43408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6963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415D9-0CC1-BADB-5042-1F4D90651F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3</a:t>
            </a:fld>
            <a:endParaRPr lang="en-US" alt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2D010C-1C36-BDEE-CB09-8C3C42E4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29"/>
            <a:ext cx="10515600" cy="623414"/>
          </a:xfrm>
        </p:spPr>
        <p:txBody>
          <a:bodyPr/>
          <a:lstStyle/>
          <a:p>
            <a:pPr algn="ctr"/>
            <a:r>
              <a:rPr lang="lv-LV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Programmas raksturojums</a:t>
            </a:r>
            <a:endParaRPr lang="en-US" sz="3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5D16D-E824-9F78-D339-F693CE1D8657}"/>
              </a:ext>
            </a:extLst>
          </p:cNvPr>
          <p:cNvSpPr txBox="1"/>
          <p:nvPr/>
        </p:nvSpPr>
        <p:spPr>
          <a:xfrm>
            <a:off x="1296236" y="2281961"/>
            <a:ext cx="3104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Bottom – up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12566-0D7D-25C9-83F8-2985A3E95B27}"/>
              </a:ext>
            </a:extLst>
          </p:cNvPr>
          <p:cNvSpPr txBox="1"/>
          <p:nvPr/>
        </p:nvSpPr>
        <p:spPr>
          <a:xfrm>
            <a:off x="545961" y="4145406"/>
            <a:ext cx="263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C33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1A9FE-E37E-6457-59B7-C236C891FE73}"/>
              </a:ext>
            </a:extLst>
          </p:cNvPr>
          <p:cNvSpPr txBox="1"/>
          <p:nvPr/>
        </p:nvSpPr>
        <p:spPr>
          <a:xfrm>
            <a:off x="5817994" y="2574349"/>
            <a:ext cx="369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« 3 i principle»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82A36-BD61-ECFD-41C5-E2779DA0AE9F}"/>
              </a:ext>
            </a:extLst>
          </p:cNvPr>
          <p:cNvSpPr txBox="1"/>
          <p:nvPr/>
        </p:nvSpPr>
        <p:spPr>
          <a:xfrm>
            <a:off x="3547068" y="5466303"/>
            <a:ext cx="387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006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Best practice in recruitment of researchers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87DC98-5865-2579-47BE-0A6CA13E2EBF}"/>
              </a:ext>
            </a:extLst>
          </p:cNvPr>
          <p:cNvSpPr txBox="1"/>
          <p:nvPr/>
        </p:nvSpPr>
        <p:spPr>
          <a:xfrm>
            <a:off x="8772210" y="3698876"/>
            <a:ext cx="287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966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Training</a:t>
            </a:r>
            <a:r>
              <a:rPr lang="en-US" sz="3200" b="1" dirty="0">
                <a:solidFill>
                  <a:srgbClr val="9966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BBEF66-843B-5AFE-C6A1-1739331AEB5C}"/>
              </a:ext>
            </a:extLst>
          </p:cNvPr>
          <p:cNvSpPr txBox="1"/>
          <p:nvPr/>
        </p:nvSpPr>
        <p:spPr>
          <a:xfrm>
            <a:off x="5717510" y="4404474"/>
            <a:ext cx="287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Networking</a:t>
            </a:r>
            <a:r>
              <a:rPr lang="en-US" sz="20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FF70-F522-E7AB-2FB7-17DE05D3B229}"/>
              </a:ext>
            </a:extLst>
          </p:cNvPr>
          <p:cNvSpPr txBox="1"/>
          <p:nvPr/>
        </p:nvSpPr>
        <p:spPr>
          <a:xfrm>
            <a:off x="2562328" y="3282235"/>
            <a:ext cx="287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6600C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Excellence</a:t>
            </a:r>
            <a:endParaRPr lang="en-US" sz="28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53C3A-AD9F-A5A2-4D56-261219FEB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BFA41-CF2E-80CC-A477-58522C7E1D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4</a:t>
            </a:fld>
            <a:endParaRPr lang="en-US" alt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3B7F71-38CD-D826-5FF7-EC6C095D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72" y="272387"/>
            <a:ext cx="10515600" cy="623414"/>
          </a:xfrm>
        </p:spPr>
        <p:txBody>
          <a:bodyPr>
            <a:normAutofit/>
          </a:bodyPr>
          <a:lstStyle/>
          <a:p>
            <a:pPr algn="ctr"/>
            <a:r>
              <a:rPr lang="lv-LV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Konkursu veidi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B464E5-A63E-0068-9419-CAC53EAE3C7A}"/>
              </a:ext>
            </a:extLst>
          </p:cNvPr>
          <p:cNvGrpSpPr/>
          <p:nvPr/>
        </p:nvGrpSpPr>
        <p:grpSpPr>
          <a:xfrm>
            <a:off x="3759669" y="2870205"/>
            <a:ext cx="295925" cy="990767"/>
            <a:chOff x="1216634" y="3386085"/>
            <a:chExt cx="383760" cy="12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DA462F7-8EB5-D2D3-2142-6BD0AF0CA5C3}"/>
                    </a:ext>
                  </a:extLst>
                </p14:cNvPr>
                <p14:cNvContentPartPr/>
                <p14:nvPr/>
              </p14:nvContentPartPr>
              <p14:xfrm>
                <a:off x="1216634" y="3386085"/>
                <a:ext cx="137520" cy="1284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C91372-9535-5CFB-2338-D6CBD1DB4B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8709" y="3378148"/>
                  <a:ext cx="153370" cy="1300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B54D1C-66F2-29A7-55AC-D212D0D5902D}"/>
                    </a:ext>
                  </a:extLst>
                </p14:cNvPr>
                <p14:cNvContentPartPr/>
                <p14:nvPr/>
              </p14:nvContentPartPr>
              <p14:xfrm>
                <a:off x="1366394" y="4440165"/>
                <a:ext cx="234000" cy="21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2CC013-A2DD-021C-EA9B-013730DEA5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8454" y="4432229"/>
                  <a:ext cx="249880" cy="22827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26733D3-14E9-263D-B632-B275C3A2F522}"/>
              </a:ext>
            </a:extLst>
          </p:cNvPr>
          <p:cNvSpPr txBox="1"/>
          <p:nvPr/>
        </p:nvSpPr>
        <p:spPr>
          <a:xfrm>
            <a:off x="9876782" y="4242137"/>
            <a:ext cx="2291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Co-funding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post-doctoral or doctoral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programmes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9971A5-FA47-E484-FC7F-1303FE08346D}"/>
              </a:ext>
            </a:extLst>
          </p:cNvPr>
          <p:cNvSpPr txBox="1"/>
          <p:nvPr/>
        </p:nvSpPr>
        <p:spPr>
          <a:xfrm>
            <a:off x="7802394" y="4242137"/>
            <a:ext cx="2291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Public outreach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/ science communication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E29C04-5276-6D91-BF5C-B097F9157056}"/>
              </a:ext>
            </a:extLst>
          </p:cNvPr>
          <p:cNvSpPr txBox="1"/>
          <p:nvPr/>
        </p:nvSpPr>
        <p:spPr>
          <a:xfrm>
            <a:off x="5303305" y="4242137"/>
            <a:ext cx="229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Implementation of </a:t>
            </a:r>
            <a:r>
              <a:rPr lang="en-US" b="1" dirty="0">
                <a:solidFill>
                  <a:srgbClr val="8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doctoral </a:t>
            </a:r>
            <a:r>
              <a:rPr lang="en-US" b="1" dirty="0" err="1">
                <a:solidFill>
                  <a:srgbClr val="8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programme</a:t>
            </a:r>
            <a:r>
              <a:rPr lang="en-US" b="1" dirty="0">
                <a:solidFill>
                  <a:srgbClr val="8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-  standard, industrial or joint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46980-2B20-6198-9356-BADAF67B4480}"/>
              </a:ext>
            </a:extLst>
          </p:cNvPr>
          <p:cNvSpPr txBox="1"/>
          <p:nvPr/>
        </p:nvSpPr>
        <p:spPr>
          <a:xfrm>
            <a:off x="2822020" y="4242137"/>
            <a:ext cx="2291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1 -12 months international, intersectoral, interdisciplinary </a:t>
            </a:r>
            <a:r>
              <a:rPr lang="en-US" b="1" dirty="0">
                <a:solidFill>
                  <a:srgbClr val="8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exchange of staff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(incoming/outgoing mobility)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22A91-0F03-4622-697F-2142FB333E62}"/>
              </a:ext>
            </a:extLst>
          </p:cNvPr>
          <p:cNvSpPr txBox="1"/>
          <p:nvPr/>
        </p:nvSpPr>
        <p:spPr>
          <a:xfrm>
            <a:off x="340735" y="4242137"/>
            <a:ext cx="229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12 – 24 or 24- 36 months </a:t>
            </a:r>
            <a:r>
              <a:rPr lang="en-US" b="1" dirty="0">
                <a:solidFill>
                  <a:srgbClr val="8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outgoing mobility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implement fellowship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4561B6-32C1-7C61-E0A4-800BFE83ABDE}"/>
              </a:ext>
            </a:extLst>
          </p:cNvPr>
          <p:cNvSpPr txBox="1"/>
          <p:nvPr/>
        </p:nvSpPr>
        <p:spPr>
          <a:xfrm>
            <a:off x="3337402" y="1358063"/>
            <a:ext cx="5517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Excellent idea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CCA679-5544-AEB9-273B-4EE871660636}"/>
                  </a:ext>
                </a:extLst>
              </p14:cNvPr>
              <p14:cNvContentPartPr/>
              <p14:nvPr/>
            </p14:nvContentPartPr>
            <p14:xfrm>
              <a:off x="-1889446" y="1736142"/>
              <a:ext cx="360" cy="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CCA679-5544-AEB9-273B-4EE87166063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1898446" y="1727142"/>
                <a:ext cx="18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EEF857-CBEC-B166-8642-E6FC9AF81DCE}"/>
                  </a:ext>
                </a:extLst>
              </p14:cNvPr>
              <p14:cNvContentPartPr/>
              <p14:nvPr/>
            </p14:nvContentPartPr>
            <p14:xfrm>
              <a:off x="4983674" y="1878342"/>
              <a:ext cx="2214360" cy="20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EEF857-CBEC-B166-8642-E6FC9AF81D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20684" y="1816410"/>
                <a:ext cx="2339980" cy="144391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C9618FE-5CC0-430A-B465-23D0FE03508F}"/>
              </a:ext>
            </a:extLst>
          </p:cNvPr>
          <p:cNvSpPr/>
          <p:nvPr/>
        </p:nvSpPr>
        <p:spPr>
          <a:xfrm>
            <a:off x="584533" y="2163535"/>
            <a:ext cx="1827071" cy="623414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sz="18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Postdoctoral</a:t>
            </a:r>
            <a:r>
              <a:rPr lang="lv-LV" sz="1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 </a:t>
            </a:r>
            <a:r>
              <a:rPr lang="lv-LV" sz="18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Fellowships</a:t>
            </a:r>
            <a:endParaRPr lang="lv-LV" sz="18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Roboto" panose="02000000000000000000" pitchFamily="2" charset="0"/>
            </a:endParaRPr>
          </a:p>
          <a:p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CA4235-45DA-E278-43F7-5AF53153B46D}"/>
              </a:ext>
            </a:extLst>
          </p:cNvPr>
          <p:cNvSpPr/>
          <p:nvPr/>
        </p:nvSpPr>
        <p:spPr>
          <a:xfrm>
            <a:off x="2822020" y="2139755"/>
            <a:ext cx="1875299" cy="657315"/>
          </a:xfrm>
          <a:prstGeom prst="rect">
            <a:avLst/>
          </a:prstGeom>
        </p:spPr>
        <p:style>
          <a:lnRef idx="2">
            <a:schemeClr val="accent4">
              <a:hueOff val="2560103"/>
              <a:satOff val="-11992"/>
              <a:lumOff val="441"/>
              <a:alphaOff val="0"/>
            </a:schemeClr>
          </a:lnRef>
          <a:fillRef idx="1">
            <a:schemeClr val="accent4">
              <a:hueOff val="2560103"/>
              <a:satOff val="-11992"/>
              <a:lumOff val="441"/>
              <a:alphaOff val="0"/>
            </a:schemeClr>
          </a:fillRef>
          <a:effectRef idx="0">
            <a:schemeClr val="accent4">
              <a:hueOff val="256010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lv-LV" sz="18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Staff</a:t>
            </a:r>
            <a:r>
              <a:rPr lang="lv-LV" sz="1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 </a:t>
            </a:r>
          </a:p>
          <a:p>
            <a:pPr lvl="0" algn="ctr"/>
            <a:r>
              <a:rPr lang="lv-LV" sz="1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Exchange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84AE38-25FF-6FFA-15DB-E32507FDD99F}"/>
              </a:ext>
            </a:extLst>
          </p:cNvPr>
          <p:cNvSpPr/>
          <p:nvPr/>
        </p:nvSpPr>
        <p:spPr>
          <a:xfrm>
            <a:off x="5176680" y="2123215"/>
            <a:ext cx="1899976" cy="657314"/>
          </a:xfrm>
          <a:prstGeom prst="rect">
            <a:avLst/>
          </a:prstGeom>
        </p:spPr>
        <p:style>
          <a:lnRef idx="2">
            <a:schemeClr val="accent4">
              <a:hueOff val="5120207"/>
              <a:satOff val="-23984"/>
              <a:lumOff val="883"/>
              <a:alphaOff val="0"/>
            </a:schemeClr>
          </a:lnRef>
          <a:fillRef idx="1">
            <a:schemeClr val="accent4">
              <a:hueOff val="5120207"/>
              <a:satOff val="-23984"/>
              <a:lumOff val="883"/>
              <a:alphaOff val="0"/>
            </a:schemeClr>
          </a:fillRef>
          <a:effectRef idx="0">
            <a:schemeClr val="accent4">
              <a:hueOff val="5120207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lv-LV" sz="18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Doctoral</a:t>
            </a:r>
            <a:r>
              <a:rPr lang="lv-LV" sz="1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 </a:t>
            </a:r>
            <a:r>
              <a:rPr lang="lv-LV" sz="18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Networks</a:t>
            </a:r>
            <a:endParaRPr lang="lv-LV" sz="18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E74E32-086C-0EE6-99C0-4B83F2646622}"/>
              </a:ext>
            </a:extLst>
          </p:cNvPr>
          <p:cNvSpPr/>
          <p:nvPr/>
        </p:nvSpPr>
        <p:spPr>
          <a:xfrm>
            <a:off x="7548625" y="2110022"/>
            <a:ext cx="1899976" cy="654705"/>
          </a:xfrm>
          <a:prstGeom prst="rect">
            <a:avLst/>
          </a:prstGeom>
        </p:spPr>
        <p:style>
          <a:lnRef idx="2">
            <a:schemeClr val="accent4">
              <a:hueOff val="7680309"/>
              <a:satOff val="-35976"/>
              <a:lumOff val="1324"/>
              <a:alphaOff val="0"/>
            </a:schemeClr>
          </a:lnRef>
          <a:fillRef idx="1">
            <a:schemeClr val="accent4">
              <a:hueOff val="7680309"/>
              <a:satOff val="-35976"/>
              <a:lumOff val="1324"/>
              <a:alphaOff val="0"/>
            </a:schemeClr>
          </a:fillRef>
          <a:effectRef idx="0">
            <a:schemeClr val="accent4">
              <a:hueOff val="768030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sz="1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MSCA </a:t>
            </a:r>
            <a:r>
              <a:rPr lang="lv-LV" sz="18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and</a:t>
            </a:r>
            <a:r>
              <a:rPr lang="lv-LV" sz="1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 </a:t>
            </a:r>
            <a:r>
              <a:rPr lang="lv-LV" sz="18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Citizens</a:t>
            </a:r>
            <a:endParaRPr lang="lv-LV" sz="18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Roboto" panose="02000000000000000000" pitchFamily="2" charset="0"/>
            </a:endParaRPr>
          </a:p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962573-FB23-AAF8-3633-8730A3B97E23}"/>
              </a:ext>
            </a:extLst>
          </p:cNvPr>
          <p:cNvSpPr/>
          <p:nvPr/>
        </p:nvSpPr>
        <p:spPr>
          <a:xfrm>
            <a:off x="9876782" y="2110022"/>
            <a:ext cx="1899976" cy="623414"/>
          </a:xfrm>
          <a:prstGeom prst="rect">
            <a:avLst/>
          </a:prstGeom>
        </p:spPr>
        <p:style>
          <a:lnRef idx="2">
            <a:schemeClr val="accent4">
              <a:hueOff val="10240413"/>
              <a:satOff val="-47968"/>
              <a:lumOff val="1765"/>
              <a:alphaOff val="0"/>
            </a:schemeClr>
          </a:lnRef>
          <a:fillRef idx="1">
            <a:schemeClr val="accent4">
              <a:hueOff val="10240413"/>
              <a:satOff val="-47968"/>
              <a:lumOff val="1765"/>
              <a:alphaOff val="0"/>
            </a:schemeClr>
          </a:fillRef>
          <a:effectRef idx="0">
            <a:schemeClr val="accent4">
              <a:hueOff val="10240413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lv-LV" sz="1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COFUND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DBF385-3D77-20B3-311C-CE8F07E45C8E}"/>
              </a:ext>
            </a:extLst>
          </p:cNvPr>
          <p:cNvGrpSpPr/>
          <p:nvPr/>
        </p:nvGrpSpPr>
        <p:grpSpPr>
          <a:xfrm>
            <a:off x="8498613" y="2885336"/>
            <a:ext cx="295925" cy="990767"/>
            <a:chOff x="1216634" y="3386085"/>
            <a:chExt cx="383760" cy="12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8F7348F-A92C-AC99-FB1A-A53CB74E5314}"/>
                    </a:ext>
                  </a:extLst>
                </p14:cNvPr>
                <p14:cNvContentPartPr/>
                <p14:nvPr/>
              </p14:nvContentPartPr>
              <p14:xfrm>
                <a:off x="1216634" y="3386085"/>
                <a:ext cx="137520" cy="1284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C91372-9535-5CFB-2338-D6CBD1DB4B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8709" y="3378148"/>
                  <a:ext cx="153370" cy="1300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0F3DEE4-0EF7-6518-9248-64EC2AA9E88D}"/>
                    </a:ext>
                  </a:extLst>
                </p14:cNvPr>
                <p14:cNvContentPartPr/>
                <p14:nvPr/>
              </p14:nvContentPartPr>
              <p14:xfrm>
                <a:off x="1366394" y="4440165"/>
                <a:ext cx="234000" cy="21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2CC013-A2DD-021C-EA9B-013730DEA5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8454" y="4432229"/>
                  <a:ext cx="249880" cy="2282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B79A60-D103-E786-D59A-8FBA7A36CAF9}"/>
              </a:ext>
            </a:extLst>
          </p:cNvPr>
          <p:cNvGrpSpPr/>
          <p:nvPr/>
        </p:nvGrpSpPr>
        <p:grpSpPr>
          <a:xfrm>
            <a:off x="6034200" y="2863309"/>
            <a:ext cx="295925" cy="990767"/>
            <a:chOff x="1216634" y="3386085"/>
            <a:chExt cx="383760" cy="12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D8BB65-FA6A-0F81-D892-FC85B03B17BC}"/>
                    </a:ext>
                  </a:extLst>
                </p14:cNvPr>
                <p14:cNvContentPartPr/>
                <p14:nvPr/>
              </p14:nvContentPartPr>
              <p14:xfrm>
                <a:off x="1216634" y="3386085"/>
                <a:ext cx="137520" cy="1284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C91372-9535-5CFB-2338-D6CBD1DB4B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8709" y="3378148"/>
                  <a:ext cx="153370" cy="1300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E5E5E5-9996-C01F-F9B2-15AC7486D5F5}"/>
                    </a:ext>
                  </a:extLst>
                </p14:cNvPr>
                <p14:cNvContentPartPr/>
                <p14:nvPr/>
              </p14:nvContentPartPr>
              <p14:xfrm>
                <a:off x="1366394" y="4440165"/>
                <a:ext cx="234000" cy="21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2CC013-A2DD-021C-EA9B-013730DEA5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8454" y="4432229"/>
                  <a:ext cx="249880" cy="2282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E73E9C-A997-0921-8184-0BD78F11AE38}"/>
              </a:ext>
            </a:extLst>
          </p:cNvPr>
          <p:cNvGrpSpPr/>
          <p:nvPr/>
        </p:nvGrpSpPr>
        <p:grpSpPr>
          <a:xfrm>
            <a:off x="1325146" y="2885336"/>
            <a:ext cx="295925" cy="990767"/>
            <a:chOff x="1216634" y="3386085"/>
            <a:chExt cx="383760" cy="12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DBDECFE-280F-E3E9-E7A0-08602C8F2733}"/>
                    </a:ext>
                  </a:extLst>
                </p14:cNvPr>
                <p14:cNvContentPartPr/>
                <p14:nvPr/>
              </p14:nvContentPartPr>
              <p14:xfrm>
                <a:off x="1216634" y="3386085"/>
                <a:ext cx="137520" cy="1284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C91372-9535-5CFB-2338-D6CBD1DB4B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8709" y="3378148"/>
                  <a:ext cx="153370" cy="1300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84A0603-888A-9264-F51A-55D9161D4EDB}"/>
                    </a:ext>
                  </a:extLst>
                </p14:cNvPr>
                <p14:cNvContentPartPr/>
                <p14:nvPr/>
              </p14:nvContentPartPr>
              <p14:xfrm>
                <a:off x="1366394" y="4440165"/>
                <a:ext cx="234000" cy="21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2CC013-A2DD-021C-EA9B-013730DEA5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8454" y="4432229"/>
                  <a:ext cx="249880" cy="2282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39BCAC-371E-1734-C665-9629860D9580}"/>
              </a:ext>
            </a:extLst>
          </p:cNvPr>
          <p:cNvGrpSpPr/>
          <p:nvPr/>
        </p:nvGrpSpPr>
        <p:grpSpPr>
          <a:xfrm>
            <a:off x="10969272" y="2856048"/>
            <a:ext cx="295925" cy="990767"/>
            <a:chOff x="1216634" y="3386085"/>
            <a:chExt cx="383760" cy="12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D202638-E272-A53E-1C67-62233395B067}"/>
                    </a:ext>
                  </a:extLst>
                </p14:cNvPr>
                <p14:cNvContentPartPr/>
                <p14:nvPr/>
              </p14:nvContentPartPr>
              <p14:xfrm>
                <a:off x="1216634" y="3386085"/>
                <a:ext cx="137520" cy="1284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C91372-9535-5CFB-2338-D6CBD1DB4B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8709" y="3378148"/>
                  <a:ext cx="153370" cy="1300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F94720C-9906-80DC-D1F2-C7D19C7B0007}"/>
                    </a:ext>
                  </a:extLst>
                </p14:cNvPr>
                <p14:cNvContentPartPr/>
                <p14:nvPr/>
              </p14:nvContentPartPr>
              <p14:xfrm>
                <a:off x="1366394" y="4440165"/>
                <a:ext cx="234000" cy="21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2CC013-A2DD-021C-EA9B-013730DEA5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8454" y="4432229"/>
                  <a:ext cx="249880" cy="228272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6" name="Graphic 35" descr="Lightbulb with solid fill">
            <a:extLst>
              <a:ext uri="{FF2B5EF4-FFF2-40B4-BE49-F238E27FC236}">
                <a16:creationId xmlns:a16="http://schemas.microsoft.com/office/drawing/2014/main" id="{BA46717A-EC54-F212-A6E9-CC5298AACA8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193361" y="1204146"/>
            <a:ext cx="674196" cy="6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565C9-05AD-E0F4-69E9-AE4A40A60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E0894-1504-E0CA-B05D-F4C8CC4E21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9D325-3BDB-5983-779C-86FC39C24C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5</a:t>
            </a:fld>
            <a:endParaRPr lang="en-US" alt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91069D-B72B-2A50-0632-554242E3B9B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lv-LV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Konkursu kalendārs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</a:t>
            </a:r>
            <a:r>
              <a:rPr lang="lv-LV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4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-202</a:t>
            </a:r>
            <a:r>
              <a:rPr lang="lv-LV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5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CB498EA0-24E4-6DAC-1D20-16ECBF0BB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19028"/>
              </p:ext>
            </p:extLst>
          </p:nvPr>
        </p:nvGraphicFramePr>
        <p:xfrm>
          <a:off x="2613723" y="990600"/>
          <a:ext cx="7415561" cy="548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87444">
                  <a:extLst>
                    <a:ext uri="{9D8B030D-6E8A-4147-A177-3AD203B41FA5}">
                      <a16:colId xmlns:a16="http://schemas.microsoft.com/office/drawing/2014/main" val="818185886"/>
                    </a:ext>
                  </a:extLst>
                </a:gridCol>
                <a:gridCol w="2464420">
                  <a:extLst>
                    <a:ext uri="{9D8B030D-6E8A-4147-A177-3AD203B41FA5}">
                      <a16:colId xmlns:a16="http://schemas.microsoft.com/office/drawing/2014/main" val="1942175971"/>
                    </a:ext>
                  </a:extLst>
                </a:gridCol>
                <a:gridCol w="2263697">
                  <a:extLst>
                    <a:ext uri="{9D8B030D-6E8A-4147-A177-3AD203B41FA5}">
                      <a16:colId xmlns:a16="http://schemas.microsoft.com/office/drawing/2014/main" val="139149750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CALL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3317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Opening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Closing</a:t>
                      </a:r>
                      <a:endParaRPr lang="en-US" sz="2400" noProof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0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MSCA COFUND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03 Apr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26 Sep 2024</a:t>
                      </a:r>
                      <a:endParaRPr lang="en-US" sz="2400" kern="1200" noProof="0" dirty="0">
                        <a:solidFill>
                          <a:schemeClr val="dk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07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MSCA 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noProof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10 Apr 2024</a:t>
                      </a:r>
                      <a:endParaRPr lang="en-US" sz="2400" kern="1200" noProof="0" dirty="0">
                        <a:solidFill>
                          <a:schemeClr val="dk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noProof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11 Sep 2024</a:t>
                      </a:r>
                      <a:endParaRPr lang="en-US" sz="2400" kern="1200" noProof="0" dirty="0">
                        <a:solidFill>
                          <a:schemeClr val="dk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85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MSCA 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noProof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29 May 2024</a:t>
                      </a:r>
                      <a:endParaRPr lang="en-US" sz="2400" kern="1200" noProof="0" dirty="0">
                        <a:solidFill>
                          <a:schemeClr val="dk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noProof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27 Nov 2024</a:t>
                      </a:r>
                      <a:endParaRPr lang="en-US" sz="2400" kern="1200" noProof="0" dirty="0">
                        <a:solidFill>
                          <a:schemeClr val="dk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51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MSCA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19 Sep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05 Feb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CALL</a:t>
                      </a:r>
                    </a:p>
                  </a:txBody>
                  <a:tcPr anchor="ctr"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noProof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2025</a:t>
                      </a:r>
                      <a:endParaRPr lang="en-US" sz="2400" b="1" noProof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MSCA SE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27 Mar 2025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08 Oct 2025</a:t>
                      </a:r>
                      <a:endParaRPr lang="en-US" sz="2400" kern="1200" noProof="0" dirty="0">
                        <a:solidFill>
                          <a:schemeClr val="dk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020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MSCA PF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09 Apr 2025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noProof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10 Sep 2025</a:t>
                      </a:r>
                      <a:r>
                        <a:rPr lang="en-US" sz="2400" noProof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endParaRPr lang="en-US" sz="2400" kern="1200" noProof="0" dirty="0">
                        <a:solidFill>
                          <a:schemeClr val="dk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73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MSCA DN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28 May 2025</a:t>
                      </a:r>
                      <a:endParaRPr lang="en-US" sz="2400" noProof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noProof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25 Nov 2025</a:t>
                      </a:r>
                      <a:endParaRPr lang="en-US" sz="2400" noProof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193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MSCA COFUND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23 Jan 2025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24 Jun 2025</a:t>
                      </a:r>
                      <a:endParaRPr lang="en-US" sz="2400" kern="1200" noProof="0" dirty="0">
                        <a:solidFill>
                          <a:schemeClr val="dk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10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MSCA and Citizens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17 Jun 2025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22 Oct 2025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865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56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A1A147C-48D7-8F52-1077-20DC263D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342" y="4877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Finansēšanas modeļi MSCA konkursos</a:t>
            </a:r>
            <a:endParaRPr lang="en-US" sz="4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422CE42C-A101-5C47-AE18-C7378F91A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936706"/>
              </p:ext>
            </p:extLst>
          </p:nvPr>
        </p:nvGraphicFramePr>
        <p:xfrm>
          <a:off x="552893" y="2179673"/>
          <a:ext cx="10800907" cy="399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D4430F3-57A1-434F-0E39-F468765B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163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F097E-CFA5-1DB9-4411-1212D6F5E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E47EB-7CC7-8C22-79BD-AF2DF81F3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291D0-D25B-6C21-3E60-9788E39DC1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EED89-6DB3-A5C0-4661-0193A24078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7</a:t>
            </a:fld>
            <a:endParaRPr lang="en-US" altLang="lv-LV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22502D-2EE3-557E-72B8-4CE92647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83" y="754992"/>
            <a:ext cx="10515600" cy="623414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MSCA ir piemērots Jums, ja Jūs vēlaties</a:t>
            </a: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33E6378-4576-4F10-A96B-4329ECE30494}"/>
              </a:ext>
            </a:extLst>
          </p:cNvPr>
          <p:cNvSpPr txBox="1">
            <a:spLocks/>
          </p:cNvSpPr>
          <p:nvPr/>
        </p:nvSpPr>
        <p:spPr>
          <a:xfrm>
            <a:off x="1744124" y="2193992"/>
            <a:ext cx="9005033" cy="359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Īstenot savu ideju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(bottom-up);</a:t>
            </a:r>
          </a:p>
          <a:p>
            <a:r>
              <a:rPr lang="lv-LV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Īstenot projektu programmā, kurai ir prestižs  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lv-LV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Saņemt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100% E</a:t>
            </a:r>
            <a:r>
              <a:rPr lang="lv-LV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lv-LV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finansējumu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lv-LV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izņemot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co-funding); </a:t>
            </a:r>
          </a:p>
          <a:p>
            <a:r>
              <a:rPr lang="lv-LV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Iegūt ES projektu pieredzi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;</a:t>
            </a:r>
          </a:p>
          <a:p>
            <a:r>
              <a:rPr lang="lv-LV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Būt daļai no starptautiskas tīklošanās;  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lv-LV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Veicināt savas karjeras izaugsmes iespējas;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lv-LV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Veikt vienu no vieglākajiem pieteikšanās procesiem AE  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DCD8DB1F-DEC8-22D0-217C-657F796FB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0851" y="2040761"/>
            <a:ext cx="675889" cy="675889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634F95E3-3722-F67C-CE04-2CDB9E9F4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3142" y="3361931"/>
            <a:ext cx="675889" cy="675889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07EAF070-0824-0371-D05C-3FDFF57C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7239" y="4220025"/>
            <a:ext cx="675889" cy="675889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D7DA1590-B2BE-C518-7EF3-68548EB31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7239" y="3789997"/>
            <a:ext cx="675889" cy="675889"/>
          </a:xfrm>
          <a:prstGeom prst="rect">
            <a:avLst/>
          </a:prstGeom>
        </p:spPr>
      </p:pic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9C083BF8-E58F-0766-DDC8-90FD980E6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7238" y="4648091"/>
            <a:ext cx="675889" cy="675889"/>
          </a:xfrm>
          <a:prstGeom prst="rect">
            <a:avLst/>
          </a:prstGeom>
        </p:spPr>
      </p:pic>
      <p:pic>
        <p:nvPicPr>
          <p:cNvPr id="18" name="Graphic 17" descr="Checkbox Checked with solid fill">
            <a:extLst>
              <a:ext uri="{FF2B5EF4-FFF2-40B4-BE49-F238E27FC236}">
                <a16:creationId xmlns:a16="http://schemas.microsoft.com/office/drawing/2014/main" id="{DD6161C5-152D-1362-4B0E-A4CC129F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9045" y="2931903"/>
            <a:ext cx="675889" cy="675889"/>
          </a:xfrm>
          <a:prstGeom prst="rect">
            <a:avLst/>
          </a:prstGeom>
        </p:spPr>
      </p:pic>
      <p:pic>
        <p:nvPicPr>
          <p:cNvPr id="19" name="Graphic 18" descr="Checkbox Checked with solid fill">
            <a:extLst>
              <a:ext uri="{FF2B5EF4-FFF2-40B4-BE49-F238E27FC236}">
                <a16:creationId xmlns:a16="http://schemas.microsoft.com/office/drawing/2014/main" id="{3568882A-32CC-4A44-72C9-52498F7A9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4948" y="2486332"/>
            <a:ext cx="675889" cy="6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D5C05-1AAB-6718-5017-BB7885E6C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ACCD8-FE81-AB1B-7C94-0E4EB0E50A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1348E-AA0B-BD59-8441-5DEAF91136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8</a:t>
            </a:fld>
            <a:endParaRPr lang="en-US" altLang="lv-LV"/>
          </a:p>
        </p:txBody>
      </p:sp>
      <p:pic>
        <p:nvPicPr>
          <p:cNvPr id="1026" name="Picture 2" descr="Marijas Skłodowskas Kirī aktivitāšu Pēcdoktorantūras stipendiju pasākums Baltijs valstīs un Polijā plakāts">
            <a:extLst>
              <a:ext uri="{FF2B5EF4-FFF2-40B4-BE49-F238E27FC236}">
                <a16:creationId xmlns:a16="http://schemas.microsoft.com/office/drawing/2014/main" id="{A5FB776B-015E-8039-DBDD-546307122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0" y="2430752"/>
            <a:ext cx="6617440" cy="37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8810F-2FCB-18D9-7423-158A3962585D}"/>
              </a:ext>
            </a:extLst>
          </p:cNvPr>
          <p:cNvSpPr txBox="1"/>
          <p:nvPr/>
        </p:nvSpPr>
        <p:spPr>
          <a:xfrm>
            <a:off x="1945940" y="740178"/>
            <a:ext cx="10766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b="1" dirty="0">
                <a:highlight>
                  <a:srgbClr val="CCCCFF"/>
                </a:highlight>
              </a:rPr>
              <a:t>https://www.lzp.gov.lv/lv/pasakumu-informativie-materiali</a:t>
            </a:r>
          </a:p>
        </p:txBody>
      </p:sp>
      <p:pic>
        <p:nvPicPr>
          <p:cNvPr id="9" name="Grafika 8" descr="Back with solid fill">
            <a:extLst>
              <a:ext uri="{FF2B5EF4-FFF2-40B4-BE49-F238E27FC236}">
                <a16:creationId xmlns:a16="http://schemas.microsoft.com/office/drawing/2014/main" id="{539D3CEA-724F-B0D6-BD05-057A22FBE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411366">
            <a:off x="6408729" y="1428376"/>
            <a:ext cx="914400" cy="914400"/>
          </a:xfrm>
          <a:prstGeom prst="rect">
            <a:avLst/>
          </a:prstGeom>
        </p:spPr>
      </p:pic>
      <p:pic>
        <p:nvPicPr>
          <p:cNvPr id="12" name="Attēls 11" descr="Attēls, kurā ir teksts, ekrānuzņēmums, fonts, cipars&#10;&#10;Apraksts ģenerēts automātiski">
            <a:extLst>
              <a:ext uri="{FF2B5EF4-FFF2-40B4-BE49-F238E27FC236}">
                <a16:creationId xmlns:a16="http://schemas.microsoft.com/office/drawing/2014/main" id="{10B78F0A-BBFA-FB5C-2B34-87925F3419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3"/>
          <a:stretch/>
        </p:blipFill>
        <p:spPr>
          <a:xfrm>
            <a:off x="6968736" y="2446201"/>
            <a:ext cx="5077584" cy="3962477"/>
          </a:xfrm>
          <a:prstGeom prst="rect">
            <a:avLst/>
          </a:prstGeom>
          <a:ln>
            <a:solidFill>
              <a:srgbClr val="800080"/>
            </a:solidFill>
          </a:ln>
        </p:spPr>
      </p:pic>
    </p:spTree>
    <p:extLst>
      <p:ext uri="{BB962C8B-B14F-4D97-AF65-F5344CB8AC3E}">
        <p14:creationId xmlns:p14="http://schemas.microsoft.com/office/powerpoint/2010/main" val="206740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C59C-FC4D-4132-94D3-1966F139E0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5600" y="6324600"/>
            <a:ext cx="406400" cy="304800"/>
          </a:xfrm>
        </p:spPr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9</a:t>
            </a:fld>
            <a:endParaRPr lang="en-US" altLang="lv-LV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AE8558-C778-21EB-11A2-BFFB392AF2D9}"/>
              </a:ext>
            </a:extLst>
          </p:cNvPr>
          <p:cNvSpPr>
            <a:spLocks noGrp="1"/>
          </p:cNvSpPr>
          <p:nvPr/>
        </p:nvSpPr>
        <p:spPr>
          <a:xfrm>
            <a:off x="11414648" y="5471981"/>
            <a:ext cx="406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9</a:t>
            </a:fld>
            <a:endParaRPr lang="en-US" altLang="lv-LV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520E5D-19F3-000E-2D30-8726962EE53D}"/>
              </a:ext>
            </a:extLst>
          </p:cNvPr>
          <p:cNvGrpSpPr/>
          <p:nvPr/>
        </p:nvGrpSpPr>
        <p:grpSpPr>
          <a:xfrm>
            <a:off x="1231862" y="3104286"/>
            <a:ext cx="10048972" cy="2180796"/>
            <a:chOff x="1365676" y="3119451"/>
            <a:chExt cx="10048972" cy="2180796"/>
          </a:xfrm>
        </p:grpSpPr>
        <p:pic>
          <p:nvPicPr>
            <p:cNvPr id="11" name="Picture 10" descr="Facebook - Free social media icons">
              <a:extLst>
                <a:ext uri="{FF2B5EF4-FFF2-40B4-BE49-F238E27FC236}">
                  <a16:creationId xmlns:a16="http://schemas.microsoft.com/office/drawing/2014/main" id="{7A7738B2-7315-A1FB-C7C8-EB05BFA81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638" y="3381057"/>
              <a:ext cx="336053" cy="33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Twitter - Free social media icons">
              <a:extLst>
                <a:ext uri="{FF2B5EF4-FFF2-40B4-BE49-F238E27FC236}">
                  <a16:creationId xmlns:a16="http://schemas.microsoft.com/office/drawing/2014/main" id="{7562C5DB-841D-3731-E7D2-4899B97AB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637" y="3920213"/>
              <a:ext cx="336053" cy="33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89B0DA-2803-8ED5-941A-22EF07173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638" y="4459370"/>
              <a:ext cx="336053" cy="33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7641E5FD-715E-6633-9A8A-7CF4120DC9C9}"/>
                </a:ext>
              </a:extLst>
            </p:cNvPr>
            <p:cNvSpPr txBox="1"/>
            <p:nvPr/>
          </p:nvSpPr>
          <p:spPr>
            <a:xfrm>
              <a:off x="2094245" y="3119451"/>
              <a:ext cx="5901179" cy="167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lv-LV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" panose="02000000000000000000" pitchFamily="2" charset="0"/>
                  <a:hlinkClick r:id="rId5"/>
                </a:rPr>
                <a:t>https://www.facebook.com/HEncplv</a:t>
              </a:r>
              <a:endParaRPr lang="lv-LV" dirty="0"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endParaRPr>
            </a:p>
            <a:p>
              <a:pPr>
                <a:lnSpc>
                  <a:spcPct val="200000"/>
                </a:lnSpc>
              </a:pPr>
              <a:r>
                <a:rPr lang="lv-LV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" panose="02000000000000000000" pitchFamily="2" charset="0"/>
                  <a:hlinkClick r:id="rId6"/>
                </a:rPr>
                <a:t>https://twitter.com/apvarsnis</a:t>
              </a:r>
              <a:endParaRPr lang="lv-LV" dirty="0"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endParaRPr>
            </a:p>
            <a:p>
              <a:pPr>
                <a:lnSpc>
                  <a:spcPct val="200000"/>
                </a:lnSpc>
              </a:pPr>
              <a:r>
                <a:rPr lang="lv-LV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" panose="02000000000000000000" pitchFamily="2" charset="0"/>
                  <a:hlinkClick r:id="rId7"/>
                </a:rPr>
                <a:t>https://www.linkedin.com/company/nkplv/</a:t>
              </a:r>
              <a:r>
                <a:rPr lang="lv-LV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" panose="02000000000000000000" pitchFamily="2" charset="0"/>
                </a:rPr>
                <a:t> 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4CB5A2A-50D9-BE2F-7E36-7C907A0A82E4}"/>
                </a:ext>
              </a:extLst>
            </p:cNvPr>
            <p:cNvSpPr txBox="1"/>
            <p:nvPr/>
          </p:nvSpPr>
          <p:spPr>
            <a:xfrm>
              <a:off x="1365676" y="4930915"/>
              <a:ext cx="1004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lv-LV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" panose="02000000000000000000" pitchFamily="2" charset="0"/>
                </a:rPr>
                <a:t>Ceturkšņa ziņu lapa: </a:t>
              </a:r>
              <a:r>
                <a:rPr lang="lv-LV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" panose="02000000000000000000" pitchFamily="2" charset="0"/>
                  <a:hlinkClick r:id="rId8"/>
                </a:rPr>
                <a:t>https://dashboard.mailerlite.com/forms/207183/74477484042618291/share</a:t>
              </a:r>
              <a:r>
                <a:rPr lang="lv-LV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" panose="02000000000000000000" pitchFamily="2" charset="0"/>
                </a:rPr>
                <a:t> </a:t>
              </a:r>
            </a:p>
          </p:txBody>
        </p:sp>
      </p:grpSp>
      <p:pic>
        <p:nvPicPr>
          <p:cNvPr id="19" name="Picture 18" descr="A logo with numbers and text&#10;&#10;Description automatically generated">
            <a:extLst>
              <a:ext uri="{FF2B5EF4-FFF2-40B4-BE49-F238E27FC236}">
                <a16:creationId xmlns:a16="http://schemas.microsoft.com/office/drawing/2014/main" id="{E3EA3AC6-55FE-4CB3-57FB-482CB42CFB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t="15225" r="13113" b="9558"/>
          <a:stretch/>
        </p:blipFill>
        <p:spPr>
          <a:xfrm>
            <a:off x="4440278" y="5420574"/>
            <a:ext cx="3931663" cy="11457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7D687D-2C90-FF30-EF9C-18580D06D9DF}"/>
              </a:ext>
            </a:extLst>
          </p:cNvPr>
          <p:cNvSpPr txBox="1"/>
          <p:nvPr/>
        </p:nvSpPr>
        <p:spPr>
          <a:xfrm>
            <a:off x="5151863" y="2402456"/>
            <a:ext cx="4470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/>
              <a:t>Paldies! </a:t>
            </a:r>
          </a:p>
        </p:txBody>
      </p:sp>
    </p:spTree>
    <p:extLst>
      <p:ext uri="{BB962C8B-B14F-4D97-AF65-F5344CB8AC3E}">
        <p14:creationId xmlns:p14="http://schemas.microsoft.com/office/powerpoint/2010/main" val="154161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3D0118E830AEDD428D4BE0AAFD13557A" ma:contentTypeVersion="14" ma:contentTypeDescription="Izveidot jaunu dokumentu." ma:contentTypeScope="" ma:versionID="839d0a5b6f0c3fa597b8182b0e492fc9">
  <xsd:schema xmlns:xsd="http://www.w3.org/2001/XMLSchema" xmlns:xs="http://www.w3.org/2001/XMLSchema" xmlns:p="http://schemas.microsoft.com/office/2006/metadata/properties" xmlns:ns2="6adcef3d-66e4-4441-b622-2181f76b34ed" xmlns:ns3="ec04e77d-702b-4270-bfd8-12ec561e14fa" targetNamespace="http://schemas.microsoft.com/office/2006/metadata/properties" ma:root="true" ma:fieldsID="2b68567cbe08a3b71cb8b55ddc2965e7" ns2:_="" ns3:_="">
    <xsd:import namespace="6adcef3d-66e4-4441-b622-2181f76b34ed"/>
    <xsd:import namespace="ec04e77d-702b-4270-bfd8-12ec561e1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cef3d-66e4-4441-b622-2181f76b34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ttēlu atzīmes" ma:readOnly="false" ma:fieldId="{5cf76f15-5ced-4ddc-b409-7134ff3c332f}" ma:taxonomyMulti="true" ma:sspId="0249d25f-f95e-4c4d-a144-e59fc8911d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4e77d-702b-4270-bfd8-12ec561e14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8f0af80-302c-4627-8e9b-56d2acbfcfdb}" ma:internalName="TaxCatchAll" ma:showField="CatchAllData" ma:web="ec04e77d-702b-4270-bfd8-12ec561e14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dcef3d-66e4-4441-b622-2181f76b34ed">
      <Terms xmlns="http://schemas.microsoft.com/office/infopath/2007/PartnerControls"/>
    </lcf76f155ced4ddcb4097134ff3c332f>
    <TaxCatchAll xmlns="ec04e77d-702b-4270-bfd8-12ec561e14fa" xsi:nil="true"/>
  </documentManagement>
</p:properties>
</file>

<file path=customXml/itemProps1.xml><?xml version="1.0" encoding="utf-8"?>
<ds:datastoreItem xmlns:ds="http://schemas.openxmlformats.org/officeDocument/2006/customXml" ds:itemID="{57EC4780-8C42-4CB5-95F0-8ACB30F0FFE0}"/>
</file>

<file path=customXml/itemProps2.xml><?xml version="1.0" encoding="utf-8"?>
<ds:datastoreItem xmlns:ds="http://schemas.openxmlformats.org/officeDocument/2006/customXml" ds:itemID="{A6B3C3E6-BC09-4F08-9C51-65AF461191B5}"/>
</file>

<file path=customXml/itemProps3.xml><?xml version="1.0" encoding="utf-8"?>
<ds:datastoreItem xmlns:ds="http://schemas.openxmlformats.org/officeDocument/2006/customXml" ds:itemID="{7F2AEAD0-287B-4DB0-A697-AB6EA8E06799}"/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410</Words>
  <Application>Microsoft Office PowerPoint</Application>
  <PresentationFormat>Platekrāna</PresentationFormat>
  <Paragraphs>99</Paragraphs>
  <Slides>9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Source Sans Pro</vt:lpstr>
      <vt:lpstr>Times New Roman</vt:lpstr>
      <vt:lpstr>Verdana</vt:lpstr>
      <vt:lpstr>Wingdings</vt:lpstr>
      <vt:lpstr>Office Theme</vt:lpstr>
      <vt:lpstr>Marijas Skolodvskas Kirī aktivitātes - vispārēji   </vt:lpstr>
      <vt:lpstr>PowerPoint prezentācija</vt:lpstr>
      <vt:lpstr>Programmas raksturojums</vt:lpstr>
      <vt:lpstr>Konkursu veidi</vt:lpstr>
      <vt:lpstr>PowerPoint prezentācija</vt:lpstr>
      <vt:lpstr>Finansēšanas modeļi MSCA konkursos</vt:lpstr>
      <vt:lpstr>MSCA ir piemērots Jums, ja Jūs vēlaties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Liene Ekša</dc:creator>
  <cp:lastModifiedBy>Liene Kairiša</cp:lastModifiedBy>
  <cp:revision>456</cp:revision>
  <dcterms:created xsi:type="dcterms:W3CDTF">2021-03-25T13:44:11Z</dcterms:created>
  <dcterms:modified xsi:type="dcterms:W3CDTF">2024-02-29T07:48:17Z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0x0101003D0118E830AEDD428D4BE0AAFD13557A</vt:lpwstr>
  </property>
</Properties>
</file>